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s/slide2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24.xml" ContentType="application/vnd.openxmlformats-officedocument.presentationml.slide+xml"/>
  <Override PartName="/ppt/notesSlides/notesSlide10.xml" ContentType="application/vnd.openxmlformats-officedocument.presentationml.notesSlide+xml"/>
  <Override PartName="/ppt/diagrams/drawing3.xml" ContentType="application/vnd.ms-office.drawingml.diagramDrawing+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224" r:id="rId1"/>
  </p:sldMasterIdLst>
  <p:notesMasterIdLst>
    <p:notesMasterId r:id="rId36"/>
  </p:notesMasterIdLst>
  <p:sldIdLst>
    <p:sldId id="256" r:id="rId2"/>
    <p:sldId id="269" r:id="rId3"/>
    <p:sldId id="288" r:id="rId4"/>
    <p:sldId id="314" r:id="rId5"/>
    <p:sldId id="315" r:id="rId6"/>
    <p:sldId id="316" r:id="rId7"/>
    <p:sldId id="317" r:id="rId8"/>
    <p:sldId id="257" r:id="rId9"/>
    <p:sldId id="284" r:id="rId10"/>
    <p:sldId id="295" r:id="rId11"/>
    <p:sldId id="292" r:id="rId12"/>
    <p:sldId id="287" r:id="rId13"/>
    <p:sldId id="282" r:id="rId14"/>
    <p:sldId id="283" r:id="rId15"/>
    <p:sldId id="293" r:id="rId16"/>
    <p:sldId id="298" r:id="rId17"/>
    <p:sldId id="296" r:id="rId18"/>
    <p:sldId id="280" r:id="rId19"/>
    <p:sldId id="297" r:id="rId20"/>
    <p:sldId id="299" r:id="rId21"/>
    <p:sldId id="301" r:id="rId22"/>
    <p:sldId id="300" r:id="rId23"/>
    <p:sldId id="302" r:id="rId24"/>
    <p:sldId id="303" r:id="rId25"/>
    <p:sldId id="304" r:id="rId26"/>
    <p:sldId id="305" r:id="rId27"/>
    <p:sldId id="306" r:id="rId28"/>
    <p:sldId id="307" r:id="rId29"/>
    <p:sldId id="308" r:id="rId30"/>
    <p:sldId id="309" r:id="rId31"/>
    <p:sldId id="310" r:id="rId32"/>
    <p:sldId id="311" r:id="rId33"/>
    <p:sldId id="312"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CB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2308" autoAdjust="0"/>
  </p:normalViewPr>
  <p:slideViewPr>
    <p:cSldViewPr snapToGrid="0">
      <p:cViewPr>
        <p:scale>
          <a:sx n="99" d="100"/>
          <a:sy n="99" d="100"/>
        </p:scale>
        <p:origin x="-1056" y="-1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9494C-F21C-49A3-A1A5-3856CC0CA91B}" type="doc">
      <dgm:prSet loTypeId="urn:microsoft.com/office/officeart/2005/8/layout/chevron1" loCatId="process" qsTypeId="urn:microsoft.com/office/officeart/2005/8/quickstyle/simple1" qsCatId="simple" csTypeId="urn:microsoft.com/office/officeart/2005/8/colors/accent1_2" csCatId="accent1" phldr="1"/>
      <dgm:spPr/>
    </dgm:pt>
    <dgm:pt modelId="{350B0C95-17C3-4405-8A6E-EDD2ECA7B750}">
      <dgm:prSet phldrT="[Text]"/>
      <dgm:spPr/>
      <dgm:t>
        <a:bodyPr/>
        <a:lstStyle/>
        <a:p>
          <a:r>
            <a:rPr lang="en-CA" b="1" dirty="0" smtClean="0">
              <a:solidFill>
                <a:schemeClr val="tx1"/>
              </a:solidFill>
            </a:rPr>
            <a:t>Baseline</a:t>
          </a:r>
          <a:endParaRPr lang="en-CA" b="1" dirty="0">
            <a:solidFill>
              <a:schemeClr val="tx1"/>
            </a:solidFill>
          </a:endParaRPr>
        </a:p>
      </dgm:t>
    </dgm:pt>
    <dgm:pt modelId="{AD6E09B1-D2AD-4A15-B661-2F96B69C5082}" type="parTrans" cxnId="{82FC6BCB-1F64-4D86-8088-57275873730F}">
      <dgm:prSet/>
      <dgm:spPr/>
      <dgm:t>
        <a:bodyPr/>
        <a:lstStyle/>
        <a:p>
          <a:endParaRPr lang="en-CA" b="1">
            <a:solidFill>
              <a:schemeClr val="tx1"/>
            </a:solidFill>
          </a:endParaRPr>
        </a:p>
      </dgm:t>
    </dgm:pt>
    <dgm:pt modelId="{59A136EC-B428-4797-878E-A61F154D3131}" type="sibTrans" cxnId="{82FC6BCB-1F64-4D86-8088-57275873730F}">
      <dgm:prSet/>
      <dgm:spPr/>
      <dgm:t>
        <a:bodyPr/>
        <a:lstStyle/>
        <a:p>
          <a:endParaRPr lang="en-CA" b="1">
            <a:solidFill>
              <a:schemeClr val="tx1"/>
            </a:solidFill>
          </a:endParaRPr>
        </a:p>
      </dgm:t>
    </dgm:pt>
    <dgm:pt modelId="{F31887C6-2DC2-4073-844D-516EBD435A3A}">
      <dgm:prSet phldrT="[Text]"/>
      <dgm:spPr/>
      <dgm:t>
        <a:bodyPr/>
        <a:lstStyle/>
        <a:p>
          <a:r>
            <a:rPr lang="en-CA" b="1" dirty="0" smtClean="0">
              <a:solidFill>
                <a:schemeClr val="tx1"/>
              </a:solidFill>
            </a:rPr>
            <a:t>1 month</a:t>
          </a:r>
          <a:endParaRPr lang="en-CA" b="1" dirty="0">
            <a:solidFill>
              <a:schemeClr val="tx1"/>
            </a:solidFill>
          </a:endParaRPr>
        </a:p>
      </dgm:t>
    </dgm:pt>
    <dgm:pt modelId="{B3C6A33B-172B-4484-875B-7F8E59AA26B4}" type="parTrans" cxnId="{5CAB22E2-FE24-47D2-87F8-7BD06D0440D3}">
      <dgm:prSet/>
      <dgm:spPr/>
      <dgm:t>
        <a:bodyPr/>
        <a:lstStyle/>
        <a:p>
          <a:endParaRPr lang="en-CA" b="1">
            <a:solidFill>
              <a:schemeClr val="tx1"/>
            </a:solidFill>
          </a:endParaRPr>
        </a:p>
      </dgm:t>
    </dgm:pt>
    <dgm:pt modelId="{0DC818D2-74E3-4E2B-A0E0-05215E8AF1DF}" type="sibTrans" cxnId="{5CAB22E2-FE24-47D2-87F8-7BD06D0440D3}">
      <dgm:prSet/>
      <dgm:spPr/>
      <dgm:t>
        <a:bodyPr/>
        <a:lstStyle/>
        <a:p>
          <a:endParaRPr lang="en-CA" b="1">
            <a:solidFill>
              <a:schemeClr val="tx1"/>
            </a:solidFill>
          </a:endParaRPr>
        </a:p>
      </dgm:t>
    </dgm:pt>
    <dgm:pt modelId="{A6A8B784-8699-462F-B7A9-20F982480A24}">
      <dgm:prSet phldrT="[Text]"/>
      <dgm:spPr/>
      <dgm:t>
        <a:bodyPr/>
        <a:lstStyle/>
        <a:p>
          <a:r>
            <a:rPr lang="en-CA" b="1" dirty="0" smtClean="0">
              <a:solidFill>
                <a:schemeClr val="tx1"/>
              </a:solidFill>
            </a:rPr>
            <a:t>3 months</a:t>
          </a:r>
          <a:endParaRPr lang="en-CA" b="1" dirty="0">
            <a:solidFill>
              <a:schemeClr val="tx1"/>
            </a:solidFill>
          </a:endParaRPr>
        </a:p>
      </dgm:t>
    </dgm:pt>
    <dgm:pt modelId="{718D1DEE-41DD-4FB7-9E67-EC581DD6CE84}" type="parTrans" cxnId="{528814FC-AE65-40AE-B4E8-83DA596CB070}">
      <dgm:prSet/>
      <dgm:spPr/>
      <dgm:t>
        <a:bodyPr/>
        <a:lstStyle/>
        <a:p>
          <a:endParaRPr lang="en-CA" b="1">
            <a:solidFill>
              <a:schemeClr val="tx1"/>
            </a:solidFill>
          </a:endParaRPr>
        </a:p>
      </dgm:t>
    </dgm:pt>
    <dgm:pt modelId="{CB8DA1A0-F4BC-4B66-81BD-66E015E149AF}" type="sibTrans" cxnId="{528814FC-AE65-40AE-B4E8-83DA596CB070}">
      <dgm:prSet/>
      <dgm:spPr/>
      <dgm:t>
        <a:bodyPr/>
        <a:lstStyle/>
        <a:p>
          <a:endParaRPr lang="en-CA" b="1">
            <a:solidFill>
              <a:schemeClr val="tx1"/>
            </a:solidFill>
          </a:endParaRPr>
        </a:p>
      </dgm:t>
    </dgm:pt>
    <dgm:pt modelId="{3774F676-2660-4DCC-AFE2-590AAD034A1E}">
      <dgm:prSet/>
      <dgm:spPr/>
      <dgm:t>
        <a:bodyPr/>
        <a:lstStyle/>
        <a:p>
          <a:r>
            <a:rPr lang="en-CA" b="1" dirty="0" smtClean="0">
              <a:solidFill>
                <a:schemeClr val="tx1"/>
              </a:solidFill>
            </a:rPr>
            <a:t>6 months</a:t>
          </a:r>
          <a:endParaRPr lang="en-CA" b="1" dirty="0">
            <a:solidFill>
              <a:schemeClr val="tx1"/>
            </a:solidFill>
          </a:endParaRPr>
        </a:p>
      </dgm:t>
    </dgm:pt>
    <dgm:pt modelId="{7972A250-36D6-4C82-8C41-FA0B78C4AAD5}" type="parTrans" cxnId="{A891FCAA-7C12-436A-9E83-107576A4B345}">
      <dgm:prSet/>
      <dgm:spPr/>
      <dgm:t>
        <a:bodyPr/>
        <a:lstStyle/>
        <a:p>
          <a:endParaRPr lang="en-CA" b="1">
            <a:solidFill>
              <a:schemeClr val="tx1"/>
            </a:solidFill>
          </a:endParaRPr>
        </a:p>
      </dgm:t>
    </dgm:pt>
    <dgm:pt modelId="{4F3B9D05-2D36-4484-9D38-6B84197A5DD5}" type="sibTrans" cxnId="{A891FCAA-7C12-436A-9E83-107576A4B345}">
      <dgm:prSet/>
      <dgm:spPr/>
      <dgm:t>
        <a:bodyPr/>
        <a:lstStyle/>
        <a:p>
          <a:endParaRPr lang="en-CA" b="1">
            <a:solidFill>
              <a:schemeClr val="tx1"/>
            </a:solidFill>
          </a:endParaRPr>
        </a:p>
      </dgm:t>
    </dgm:pt>
    <dgm:pt modelId="{EF20661F-FE65-4DB1-833A-5D4DFDBF4F4B}">
      <dgm:prSet/>
      <dgm:spPr/>
      <dgm:t>
        <a:bodyPr/>
        <a:lstStyle/>
        <a:p>
          <a:r>
            <a:rPr lang="en-CA" b="1" dirty="0" smtClean="0">
              <a:solidFill>
                <a:schemeClr val="tx1"/>
              </a:solidFill>
            </a:rPr>
            <a:t>12 months</a:t>
          </a:r>
          <a:endParaRPr lang="en-CA" b="1" dirty="0">
            <a:solidFill>
              <a:schemeClr val="tx1"/>
            </a:solidFill>
          </a:endParaRPr>
        </a:p>
      </dgm:t>
    </dgm:pt>
    <dgm:pt modelId="{1964BE97-509B-4CE9-B87A-02B87007B6B8}" type="parTrans" cxnId="{E789071F-0F6F-43F5-8905-498A30468762}">
      <dgm:prSet/>
      <dgm:spPr/>
      <dgm:t>
        <a:bodyPr/>
        <a:lstStyle/>
        <a:p>
          <a:endParaRPr lang="en-CA" b="1">
            <a:solidFill>
              <a:schemeClr val="tx1"/>
            </a:solidFill>
          </a:endParaRPr>
        </a:p>
      </dgm:t>
    </dgm:pt>
    <dgm:pt modelId="{8CF887EC-28A3-490A-BC6C-2F896D12D9F2}" type="sibTrans" cxnId="{E789071F-0F6F-43F5-8905-498A30468762}">
      <dgm:prSet/>
      <dgm:spPr/>
      <dgm:t>
        <a:bodyPr/>
        <a:lstStyle/>
        <a:p>
          <a:endParaRPr lang="en-CA" b="1">
            <a:solidFill>
              <a:schemeClr val="tx1"/>
            </a:solidFill>
          </a:endParaRPr>
        </a:p>
      </dgm:t>
    </dgm:pt>
    <dgm:pt modelId="{2D13ADE0-221C-4408-913D-0C7D80B4C8C4}">
      <dgm:prSet/>
      <dgm:spPr/>
      <dgm:t>
        <a:bodyPr/>
        <a:lstStyle/>
        <a:p>
          <a:r>
            <a:rPr lang="en-CA" b="1" dirty="0" smtClean="0">
              <a:solidFill>
                <a:schemeClr val="tx1"/>
              </a:solidFill>
            </a:rPr>
            <a:t>24 months</a:t>
          </a:r>
          <a:endParaRPr lang="en-CA" b="1" dirty="0">
            <a:solidFill>
              <a:schemeClr val="tx1"/>
            </a:solidFill>
          </a:endParaRPr>
        </a:p>
      </dgm:t>
    </dgm:pt>
    <dgm:pt modelId="{70124F9C-DD46-4CA9-BEF1-177B519ACD81}" type="parTrans" cxnId="{B760EE6B-AE18-4715-9F12-7EE823F736B7}">
      <dgm:prSet/>
      <dgm:spPr/>
      <dgm:t>
        <a:bodyPr/>
        <a:lstStyle/>
        <a:p>
          <a:endParaRPr lang="en-CA" b="1">
            <a:solidFill>
              <a:schemeClr val="tx1"/>
            </a:solidFill>
          </a:endParaRPr>
        </a:p>
      </dgm:t>
    </dgm:pt>
    <dgm:pt modelId="{8DC4AD1D-6901-4B78-BA54-74EDBE6E5912}" type="sibTrans" cxnId="{B760EE6B-AE18-4715-9F12-7EE823F736B7}">
      <dgm:prSet/>
      <dgm:spPr/>
      <dgm:t>
        <a:bodyPr/>
        <a:lstStyle/>
        <a:p>
          <a:endParaRPr lang="en-CA" b="1">
            <a:solidFill>
              <a:schemeClr val="tx1"/>
            </a:solidFill>
          </a:endParaRPr>
        </a:p>
      </dgm:t>
    </dgm:pt>
    <dgm:pt modelId="{0DC8CE08-72B0-4A9B-8AFA-DA254B751027}">
      <dgm:prSet/>
      <dgm:spPr/>
      <dgm:t>
        <a:bodyPr/>
        <a:lstStyle/>
        <a:p>
          <a:r>
            <a:rPr lang="en-CA" b="1" dirty="0" smtClean="0">
              <a:solidFill>
                <a:schemeClr val="tx1"/>
              </a:solidFill>
            </a:rPr>
            <a:t>18 months</a:t>
          </a:r>
          <a:endParaRPr lang="en-CA" b="1" dirty="0">
            <a:solidFill>
              <a:schemeClr val="tx1"/>
            </a:solidFill>
          </a:endParaRPr>
        </a:p>
      </dgm:t>
    </dgm:pt>
    <dgm:pt modelId="{5E567097-B584-41F9-84B0-DA9CE9866021}" type="parTrans" cxnId="{C0891C53-C461-47DD-89EC-D3D33929ABF3}">
      <dgm:prSet/>
      <dgm:spPr/>
      <dgm:t>
        <a:bodyPr/>
        <a:lstStyle/>
        <a:p>
          <a:endParaRPr lang="en-CA" b="1">
            <a:solidFill>
              <a:schemeClr val="tx1"/>
            </a:solidFill>
          </a:endParaRPr>
        </a:p>
      </dgm:t>
    </dgm:pt>
    <dgm:pt modelId="{CCCA3574-318F-4833-B708-4296BC2E525D}" type="sibTrans" cxnId="{C0891C53-C461-47DD-89EC-D3D33929ABF3}">
      <dgm:prSet/>
      <dgm:spPr/>
      <dgm:t>
        <a:bodyPr/>
        <a:lstStyle/>
        <a:p>
          <a:endParaRPr lang="en-CA" b="1">
            <a:solidFill>
              <a:schemeClr val="tx1"/>
            </a:solidFill>
          </a:endParaRPr>
        </a:p>
      </dgm:t>
    </dgm:pt>
    <dgm:pt modelId="{03BEDFD3-900E-4A25-BADE-57D4EB6AE010}" type="pres">
      <dgm:prSet presAssocID="{42C9494C-F21C-49A3-A1A5-3856CC0CA91B}" presName="Name0" presStyleCnt="0">
        <dgm:presLayoutVars>
          <dgm:dir/>
          <dgm:animLvl val="lvl"/>
          <dgm:resizeHandles val="exact"/>
        </dgm:presLayoutVars>
      </dgm:prSet>
      <dgm:spPr/>
    </dgm:pt>
    <dgm:pt modelId="{70F50315-4523-4DB1-A770-0365DC3F64AA}" type="pres">
      <dgm:prSet presAssocID="{350B0C95-17C3-4405-8A6E-EDD2ECA7B750}" presName="parTxOnly" presStyleLbl="node1" presStyleIdx="0" presStyleCnt="7">
        <dgm:presLayoutVars>
          <dgm:chMax val="0"/>
          <dgm:chPref val="0"/>
          <dgm:bulletEnabled val="1"/>
        </dgm:presLayoutVars>
      </dgm:prSet>
      <dgm:spPr/>
      <dgm:t>
        <a:bodyPr/>
        <a:lstStyle/>
        <a:p>
          <a:endParaRPr lang="en-CA"/>
        </a:p>
      </dgm:t>
    </dgm:pt>
    <dgm:pt modelId="{3418C868-C73E-4895-AADD-1B72D0ACE2A0}" type="pres">
      <dgm:prSet presAssocID="{59A136EC-B428-4797-878E-A61F154D3131}" presName="parTxOnlySpace" presStyleCnt="0"/>
      <dgm:spPr/>
    </dgm:pt>
    <dgm:pt modelId="{EB664C92-2386-4D9D-AA8C-CD1D3BA83AFD}" type="pres">
      <dgm:prSet presAssocID="{F31887C6-2DC2-4073-844D-516EBD435A3A}" presName="parTxOnly" presStyleLbl="node1" presStyleIdx="1" presStyleCnt="7" custLinFactNeighborX="24130" custLinFactNeighborY="3794">
        <dgm:presLayoutVars>
          <dgm:chMax val="0"/>
          <dgm:chPref val="0"/>
          <dgm:bulletEnabled val="1"/>
        </dgm:presLayoutVars>
      </dgm:prSet>
      <dgm:spPr/>
      <dgm:t>
        <a:bodyPr/>
        <a:lstStyle/>
        <a:p>
          <a:endParaRPr lang="en-CA"/>
        </a:p>
      </dgm:t>
    </dgm:pt>
    <dgm:pt modelId="{07EB379F-E6C8-45A0-8150-A40044E811B2}" type="pres">
      <dgm:prSet presAssocID="{0DC818D2-74E3-4E2B-A0E0-05215E8AF1DF}" presName="parTxOnlySpace" presStyleCnt="0"/>
      <dgm:spPr/>
    </dgm:pt>
    <dgm:pt modelId="{007A6E7E-D0EE-49BD-80A1-5EE4E0F0FC00}" type="pres">
      <dgm:prSet presAssocID="{A6A8B784-8699-462F-B7A9-20F982480A24}" presName="parTxOnly" presStyleLbl="node1" presStyleIdx="2" presStyleCnt="7">
        <dgm:presLayoutVars>
          <dgm:chMax val="0"/>
          <dgm:chPref val="0"/>
          <dgm:bulletEnabled val="1"/>
        </dgm:presLayoutVars>
      </dgm:prSet>
      <dgm:spPr/>
      <dgm:t>
        <a:bodyPr/>
        <a:lstStyle/>
        <a:p>
          <a:endParaRPr lang="en-CA"/>
        </a:p>
      </dgm:t>
    </dgm:pt>
    <dgm:pt modelId="{18EACE71-8ACE-48C4-9762-E05197119CD8}" type="pres">
      <dgm:prSet presAssocID="{CB8DA1A0-F4BC-4B66-81BD-66E015E149AF}" presName="parTxOnlySpace" presStyleCnt="0"/>
      <dgm:spPr/>
    </dgm:pt>
    <dgm:pt modelId="{C20DFBC3-FB13-4F72-9EFD-F44C2D5A1F54}" type="pres">
      <dgm:prSet presAssocID="{3774F676-2660-4DCC-AFE2-590AAD034A1E}" presName="parTxOnly" presStyleLbl="node1" presStyleIdx="3" presStyleCnt="7">
        <dgm:presLayoutVars>
          <dgm:chMax val="0"/>
          <dgm:chPref val="0"/>
          <dgm:bulletEnabled val="1"/>
        </dgm:presLayoutVars>
      </dgm:prSet>
      <dgm:spPr/>
      <dgm:t>
        <a:bodyPr/>
        <a:lstStyle/>
        <a:p>
          <a:endParaRPr lang="en-CA"/>
        </a:p>
      </dgm:t>
    </dgm:pt>
    <dgm:pt modelId="{6BE656C8-F324-4E34-98AB-C8DD569A9E40}" type="pres">
      <dgm:prSet presAssocID="{4F3B9D05-2D36-4484-9D38-6B84197A5DD5}" presName="parTxOnlySpace" presStyleCnt="0"/>
      <dgm:spPr/>
    </dgm:pt>
    <dgm:pt modelId="{2EB3AAA7-0DD1-4AB1-975D-AFB2FFE3E05E}" type="pres">
      <dgm:prSet presAssocID="{EF20661F-FE65-4DB1-833A-5D4DFDBF4F4B}" presName="parTxOnly" presStyleLbl="node1" presStyleIdx="4" presStyleCnt="7">
        <dgm:presLayoutVars>
          <dgm:chMax val="0"/>
          <dgm:chPref val="0"/>
          <dgm:bulletEnabled val="1"/>
        </dgm:presLayoutVars>
      </dgm:prSet>
      <dgm:spPr/>
      <dgm:t>
        <a:bodyPr/>
        <a:lstStyle/>
        <a:p>
          <a:endParaRPr lang="en-CA"/>
        </a:p>
      </dgm:t>
    </dgm:pt>
    <dgm:pt modelId="{839CA2BF-6837-4AB6-AE61-0A2FC34CDF57}" type="pres">
      <dgm:prSet presAssocID="{8CF887EC-28A3-490A-BC6C-2F896D12D9F2}" presName="parTxOnlySpace" presStyleCnt="0"/>
      <dgm:spPr/>
    </dgm:pt>
    <dgm:pt modelId="{5007A849-720F-4577-A03B-489F552F43E8}" type="pres">
      <dgm:prSet presAssocID="{0DC8CE08-72B0-4A9B-8AFA-DA254B751027}" presName="parTxOnly" presStyleLbl="node1" presStyleIdx="5" presStyleCnt="7">
        <dgm:presLayoutVars>
          <dgm:chMax val="0"/>
          <dgm:chPref val="0"/>
          <dgm:bulletEnabled val="1"/>
        </dgm:presLayoutVars>
      </dgm:prSet>
      <dgm:spPr/>
      <dgm:t>
        <a:bodyPr/>
        <a:lstStyle/>
        <a:p>
          <a:endParaRPr lang="en-CA"/>
        </a:p>
      </dgm:t>
    </dgm:pt>
    <dgm:pt modelId="{547A420C-8849-4C1C-A5DC-EAFBE6C9410E}" type="pres">
      <dgm:prSet presAssocID="{CCCA3574-318F-4833-B708-4296BC2E525D}" presName="parTxOnlySpace" presStyleCnt="0"/>
      <dgm:spPr/>
    </dgm:pt>
    <dgm:pt modelId="{EA915C11-3F53-4D5C-8DBE-46B05F194C1E}" type="pres">
      <dgm:prSet presAssocID="{2D13ADE0-221C-4408-913D-0C7D80B4C8C4}" presName="parTxOnly" presStyleLbl="node1" presStyleIdx="6" presStyleCnt="7">
        <dgm:presLayoutVars>
          <dgm:chMax val="0"/>
          <dgm:chPref val="0"/>
          <dgm:bulletEnabled val="1"/>
        </dgm:presLayoutVars>
      </dgm:prSet>
      <dgm:spPr/>
      <dgm:t>
        <a:bodyPr/>
        <a:lstStyle/>
        <a:p>
          <a:endParaRPr lang="en-CA"/>
        </a:p>
      </dgm:t>
    </dgm:pt>
  </dgm:ptLst>
  <dgm:cxnLst>
    <dgm:cxn modelId="{82FC6BCB-1F64-4D86-8088-57275873730F}" srcId="{42C9494C-F21C-49A3-A1A5-3856CC0CA91B}" destId="{350B0C95-17C3-4405-8A6E-EDD2ECA7B750}" srcOrd="0" destOrd="0" parTransId="{AD6E09B1-D2AD-4A15-B661-2F96B69C5082}" sibTransId="{59A136EC-B428-4797-878E-A61F154D3131}"/>
    <dgm:cxn modelId="{1F479800-4E27-1845-BE7D-9DA906B6DA8A}" type="presOf" srcId="{A6A8B784-8699-462F-B7A9-20F982480A24}" destId="{007A6E7E-D0EE-49BD-80A1-5EE4E0F0FC00}" srcOrd="0" destOrd="0" presId="urn:microsoft.com/office/officeart/2005/8/layout/chevron1"/>
    <dgm:cxn modelId="{528814FC-AE65-40AE-B4E8-83DA596CB070}" srcId="{42C9494C-F21C-49A3-A1A5-3856CC0CA91B}" destId="{A6A8B784-8699-462F-B7A9-20F982480A24}" srcOrd="2" destOrd="0" parTransId="{718D1DEE-41DD-4FB7-9E67-EC581DD6CE84}" sibTransId="{CB8DA1A0-F4BC-4B66-81BD-66E015E149AF}"/>
    <dgm:cxn modelId="{E789071F-0F6F-43F5-8905-498A30468762}" srcId="{42C9494C-F21C-49A3-A1A5-3856CC0CA91B}" destId="{EF20661F-FE65-4DB1-833A-5D4DFDBF4F4B}" srcOrd="4" destOrd="0" parTransId="{1964BE97-509B-4CE9-B87A-02B87007B6B8}" sibTransId="{8CF887EC-28A3-490A-BC6C-2F896D12D9F2}"/>
    <dgm:cxn modelId="{B760EE6B-AE18-4715-9F12-7EE823F736B7}" srcId="{42C9494C-F21C-49A3-A1A5-3856CC0CA91B}" destId="{2D13ADE0-221C-4408-913D-0C7D80B4C8C4}" srcOrd="6" destOrd="0" parTransId="{70124F9C-DD46-4CA9-BEF1-177B519ACD81}" sibTransId="{8DC4AD1D-6901-4B78-BA54-74EDBE6E5912}"/>
    <dgm:cxn modelId="{CFDC3F29-D66E-C241-9002-068CE69E660F}" type="presOf" srcId="{350B0C95-17C3-4405-8A6E-EDD2ECA7B750}" destId="{70F50315-4523-4DB1-A770-0365DC3F64AA}" srcOrd="0" destOrd="0" presId="urn:microsoft.com/office/officeart/2005/8/layout/chevron1"/>
    <dgm:cxn modelId="{5CAB22E2-FE24-47D2-87F8-7BD06D0440D3}" srcId="{42C9494C-F21C-49A3-A1A5-3856CC0CA91B}" destId="{F31887C6-2DC2-4073-844D-516EBD435A3A}" srcOrd="1" destOrd="0" parTransId="{B3C6A33B-172B-4484-875B-7F8E59AA26B4}" sibTransId="{0DC818D2-74E3-4E2B-A0E0-05215E8AF1DF}"/>
    <dgm:cxn modelId="{A891FCAA-7C12-436A-9E83-107576A4B345}" srcId="{42C9494C-F21C-49A3-A1A5-3856CC0CA91B}" destId="{3774F676-2660-4DCC-AFE2-590AAD034A1E}" srcOrd="3" destOrd="0" parTransId="{7972A250-36D6-4C82-8C41-FA0B78C4AAD5}" sibTransId="{4F3B9D05-2D36-4484-9D38-6B84197A5DD5}"/>
    <dgm:cxn modelId="{C0891C53-C461-47DD-89EC-D3D33929ABF3}" srcId="{42C9494C-F21C-49A3-A1A5-3856CC0CA91B}" destId="{0DC8CE08-72B0-4A9B-8AFA-DA254B751027}" srcOrd="5" destOrd="0" parTransId="{5E567097-B584-41F9-84B0-DA9CE9866021}" sibTransId="{CCCA3574-318F-4833-B708-4296BC2E525D}"/>
    <dgm:cxn modelId="{0D96BFAE-6599-F54D-8AE4-0D36AD1F81A0}" type="presOf" srcId="{F31887C6-2DC2-4073-844D-516EBD435A3A}" destId="{EB664C92-2386-4D9D-AA8C-CD1D3BA83AFD}" srcOrd="0" destOrd="0" presId="urn:microsoft.com/office/officeart/2005/8/layout/chevron1"/>
    <dgm:cxn modelId="{4E2EC071-EE5F-4A49-921B-9D9F368F4C59}" type="presOf" srcId="{0DC8CE08-72B0-4A9B-8AFA-DA254B751027}" destId="{5007A849-720F-4577-A03B-489F552F43E8}" srcOrd="0" destOrd="0" presId="urn:microsoft.com/office/officeart/2005/8/layout/chevron1"/>
    <dgm:cxn modelId="{76D6CD53-193E-E847-AAD5-C8121937BAE1}" type="presOf" srcId="{3774F676-2660-4DCC-AFE2-590AAD034A1E}" destId="{C20DFBC3-FB13-4F72-9EFD-F44C2D5A1F54}" srcOrd="0" destOrd="0" presId="urn:microsoft.com/office/officeart/2005/8/layout/chevron1"/>
    <dgm:cxn modelId="{FA32CBEC-7EC8-9449-9428-B276B4875B6C}" type="presOf" srcId="{42C9494C-F21C-49A3-A1A5-3856CC0CA91B}" destId="{03BEDFD3-900E-4A25-BADE-57D4EB6AE010}" srcOrd="0" destOrd="0" presId="urn:microsoft.com/office/officeart/2005/8/layout/chevron1"/>
    <dgm:cxn modelId="{89BAE47E-C043-7C42-A227-6FE9733CA97A}" type="presOf" srcId="{2D13ADE0-221C-4408-913D-0C7D80B4C8C4}" destId="{EA915C11-3F53-4D5C-8DBE-46B05F194C1E}" srcOrd="0" destOrd="0" presId="urn:microsoft.com/office/officeart/2005/8/layout/chevron1"/>
    <dgm:cxn modelId="{E551FDC1-1ABB-C642-A6E6-BB0B1BC33661}" type="presOf" srcId="{EF20661F-FE65-4DB1-833A-5D4DFDBF4F4B}" destId="{2EB3AAA7-0DD1-4AB1-975D-AFB2FFE3E05E}" srcOrd="0" destOrd="0" presId="urn:microsoft.com/office/officeart/2005/8/layout/chevron1"/>
    <dgm:cxn modelId="{92FA2CCA-C279-4D47-B3CA-B2501B331C8B}" type="presParOf" srcId="{03BEDFD3-900E-4A25-BADE-57D4EB6AE010}" destId="{70F50315-4523-4DB1-A770-0365DC3F64AA}" srcOrd="0" destOrd="0" presId="urn:microsoft.com/office/officeart/2005/8/layout/chevron1"/>
    <dgm:cxn modelId="{4A47F5B3-0EE9-A94B-974C-12538B777F39}" type="presParOf" srcId="{03BEDFD3-900E-4A25-BADE-57D4EB6AE010}" destId="{3418C868-C73E-4895-AADD-1B72D0ACE2A0}" srcOrd="1" destOrd="0" presId="urn:microsoft.com/office/officeart/2005/8/layout/chevron1"/>
    <dgm:cxn modelId="{5C25C693-4D5C-3C46-8BB4-D0E80E6DAB34}" type="presParOf" srcId="{03BEDFD3-900E-4A25-BADE-57D4EB6AE010}" destId="{EB664C92-2386-4D9D-AA8C-CD1D3BA83AFD}" srcOrd="2" destOrd="0" presId="urn:microsoft.com/office/officeart/2005/8/layout/chevron1"/>
    <dgm:cxn modelId="{96ACBE0C-393C-8F4C-904F-F773A697C318}" type="presParOf" srcId="{03BEDFD3-900E-4A25-BADE-57D4EB6AE010}" destId="{07EB379F-E6C8-45A0-8150-A40044E811B2}" srcOrd="3" destOrd="0" presId="urn:microsoft.com/office/officeart/2005/8/layout/chevron1"/>
    <dgm:cxn modelId="{F5F4617A-7D98-D24E-BE7B-1693D57F652A}" type="presParOf" srcId="{03BEDFD3-900E-4A25-BADE-57D4EB6AE010}" destId="{007A6E7E-D0EE-49BD-80A1-5EE4E0F0FC00}" srcOrd="4" destOrd="0" presId="urn:microsoft.com/office/officeart/2005/8/layout/chevron1"/>
    <dgm:cxn modelId="{7F882368-668A-D948-9D05-E145C5ECB73A}" type="presParOf" srcId="{03BEDFD3-900E-4A25-BADE-57D4EB6AE010}" destId="{18EACE71-8ACE-48C4-9762-E05197119CD8}" srcOrd="5" destOrd="0" presId="urn:microsoft.com/office/officeart/2005/8/layout/chevron1"/>
    <dgm:cxn modelId="{EA11067D-3777-CE40-998E-80F5A7BAFCD4}" type="presParOf" srcId="{03BEDFD3-900E-4A25-BADE-57D4EB6AE010}" destId="{C20DFBC3-FB13-4F72-9EFD-F44C2D5A1F54}" srcOrd="6" destOrd="0" presId="urn:microsoft.com/office/officeart/2005/8/layout/chevron1"/>
    <dgm:cxn modelId="{4960D64C-DC67-814F-9D7D-04FF5687DB6D}" type="presParOf" srcId="{03BEDFD3-900E-4A25-BADE-57D4EB6AE010}" destId="{6BE656C8-F324-4E34-98AB-C8DD569A9E40}" srcOrd="7" destOrd="0" presId="urn:microsoft.com/office/officeart/2005/8/layout/chevron1"/>
    <dgm:cxn modelId="{C1A40B8C-4E29-9045-9715-5E265A74DDF5}" type="presParOf" srcId="{03BEDFD3-900E-4A25-BADE-57D4EB6AE010}" destId="{2EB3AAA7-0DD1-4AB1-975D-AFB2FFE3E05E}" srcOrd="8" destOrd="0" presId="urn:microsoft.com/office/officeart/2005/8/layout/chevron1"/>
    <dgm:cxn modelId="{65B7547F-D289-904E-ABEA-D0215F184D83}" type="presParOf" srcId="{03BEDFD3-900E-4A25-BADE-57D4EB6AE010}" destId="{839CA2BF-6837-4AB6-AE61-0A2FC34CDF57}" srcOrd="9" destOrd="0" presId="urn:microsoft.com/office/officeart/2005/8/layout/chevron1"/>
    <dgm:cxn modelId="{985346A2-EBB4-9C41-83D8-DAB1E98DAADE}" type="presParOf" srcId="{03BEDFD3-900E-4A25-BADE-57D4EB6AE010}" destId="{5007A849-720F-4577-A03B-489F552F43E8}" srcOrd="10" destOrd="0" presId="urn:microsoft.com/office/officeart/2005/8/layout/chevron1"/>
    <dgm:cxn modelId="{E9670D59-4974-A240-B88C-7CF7E5E7EA3C}" type="presParOf" srcId="{03BEDFD3-900E-4A25-BADE-57D4EB6AE010}" destId="{547A420C-8849-4C1C-A5DC-EAFBE6C9410E}" srcOrd="11" destOrd="0" presId="urn:microsoft.com/office/officeart/2005/8/layout/chevron1"/>
    <dgm:cxn modelId="{D79153B5-D98A-FE4F-B4CF-642F6F4F2CB0}" type="presParOf" srcId="{03BEDFD3-900E-4A25-BADE-57D4EB6AE010}" destId="{EA915C11-3F53-4D5C-8DBE-46B05F194C1E}"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9494C-F21C-49A3-A1A5-3856CC0CA91B}" type="doc">
      <dgm:prSet loTypeId="urn:microsoft.com/office/officeart/2005/8/layout/chevron1" loCatId="process" qsTypeId="urn:microsoft.com/office/officeart/2005/8/quickstyle/simple1" qsCatId="simple" csTypeId="urn:microsoft.com/office/officeart/2005/8/colors/accent1_2" csCatId="accent1" phldr="1"/>
      <dgm:spPr/>
    </dgm:pt>
    <dgm:pt modelId="{350B0C95-17C3-4405-8A6E-EDD2ECA7B750}">
      <dgm:prSet phldrT="[Text]"/>
      <dgm:spPr>
        <a:ln>
          <a:solidFill>
            <a:schemeClr val="tx2"/>
          </a:solidFill>
        </a:ln>
      </dgm:spPr>
      <dgm:t>
        <a:bodyPr/>
        <a:lstStyle/>
        <a:p>
          <a:r>
            <a:rPr lang="en-CA" b="1" dirty="0" smtClean="0">
              <a:solidFill>
                <a:schemeClr val="tx1"/>
              </a:solidFill>
            </a:rPr>
            <a:t>Baseline</a:t>
          </a:r>
          <a:endParaRPr lang="en-CA" b="1" dirty="0">
            <a:solidFill>
              <a:schemeClr val="tx1"/>
            </a:solidFill>
          </a:endParaRPr>
        </a:p>
      </dgm:t>
    </dgm:pt>
    <dgm:pt modelId="{AD6E09B1-D2AD-4A15-B661-2F96B69C5082}" type="parTrans" cxnId="{82FC6BCB-1F64-4D86-8088-57275873730F}">
      <dgm:prSet/>
      <dgm:spPr/>
      <dgm:t>
        <a:bodyPr/>
        <a:lstStyle/>
        <a:p>
          <a:endParaRPr lang="en-CA" b="1">
            <a:solidFill>
              <a:schemeClr val="tx1"/>
            </a:solidFill>
          </a:endParaRPr>
        </a:p>
      </dgm:t>
    </dgm:pt>
    <dgm:pt modelId="{59A136EC-B428-4797-878E-A61F154D3131}" type="sibTrans" cxnId="{82FC6BCB-1F64-4D86-8088-57275873730F}">
      <dgm:prSet/>
      <dgm:spPr/>
      <dgm:t>
        <a:bodyPr/>
        <a:lstStyle/>
        <a:p>
          <a:endParaRPr lang="en-CA" b="1">
            <a:solidFill>
              <a:schemeClr val="tx1"/>
            </a:solidFill>
          </a:endParaRPr>
        </a:p>
      </dgm:t>
    </dgm:pt>
    <dgm:pt modelId="{F31887C6-2DC2-4073-844D-516EBD435A3A}">
      <dgm:prSet phldrT="[Text]"/>
      <dgm:spPr>
        <a:ln>
          <a:solidFill>
            <a:schemeClr val="tx2"/>
          </a:solidFill>
        </a:ln>
      </dgm:spPr>
      <dgm:t>
        <a:bodyPr/>
        <a:lstStyle/>
        <a:p>
          <a:r>
            <a:rPr lang="en-CA" b="1" dirty="0" smtClean="0">
              <a:solidFill>
                <a:schemeClr val="tx1"/>
              </a:solidFill>
            </a:rPr>
            <a:t>1 month</a:t>
          </a:r>
          <a:endParaRPr lang="en-CA" b="1" dirty="0">
            <a:solidFill>
              <a:schemeClr val="tx1"/>
            </a:solidFill>
          </a:endParaRPr>
        </a:p>
      </dgm:t>
    </dgm:pt>
    <dgm:pt modelId="{B3C6A33B-172B-4484-875B-7F8E59AA26B4}" type="parTrans" cxnId="{5CAB22E2-FE24-47D2-87F8-7BD06D0440D3}">
      <dgm:prSet/>
      <dgm:spPr/>
      <dgm:t>
        <a:bodyPr/>
        <a:lstStyle/>
        <a:p>
          <a:endParaRPr lang="en-CA" b="1">
            <a:solidFill>
              <a:schemeClr val="tx1"/>
            </a:solidFill>
          </a:endParaRPr>
        </a:p>
      </dgm:t>
    </dgm:pt>
    <dgm:pt modelId="{0DC818D2-74E3-4E2B-A0E0-05215E8AF1DF}" type="sibTrans" cxnId="{5CAB22E2-FE24-47D2-87F8-7BD06D0440D3}">
      <dgm:prSet/>
      <dgm:spPr/>
      <dgm:t>
        <a:bodyPr/>
        <a:lstStyle/>
        <a:p>
          <a:endParaRPr lang="en-CA" b="1">
            <a:solidFill>
              <a:schemeClr val="tx1"/>
            </a:solidFill>
          </a:endParaRPr>
        </a:p>
      </dgm:t>
    </dgm:pt>
    <dgm:pt modelId="{A6A8B784-8699-462F-B7A9-20F982480A24}">
      <dgm:prSet phldrT="[Text]"/>
      <dgm:spPr>
        <a:solidFill>
          <a:schemeClr val="accent1">
            <a:lumMod val="20000"/>
            <a:lumOff val="80000"/>
          </a:schemeClr>
        </a:solidFill>
        <a:ln>
          <a:solidFill>
            <a:schemeClr val="tx2"/>
          </a:solidFill>
        </a:ln>
      </dgm:spPr>
      <dgm:t>
        <a:bodyPr/>
        <a:lstStyle/>
        <a:p>
          <a:r>
            <a:rPr lang="en-CA" b="1" dirty="0" smtClean="0">
              <a:solidFill>
                <a:schemeClr val="tx1"/>
              </a:solidFill>
            </a:rPr>
            <a:t>3 months</a:t>
          </a:r>
          <a:endParaRPr lang="en-CA" b="1" dirty="0">
            <a:solidFill>
              <a:schemeClr val="tx1"/>
            </a:solidFill>
          </a:endParaRPr>
        </a:p>
      </dgm:t>
    </dgm:pt>
    <dgm:pt modelId="{718D1DEE-41DD-4FB7-9E67-EC581DD6CE84}" type="parTrans" cxnId="{528814FC-AE65-40AE-B4E8-83DA596CB070}">
      <dgm:prSet/>
      <dgm:spPr/>
      <dgm:t>
        <a:bodyPr/>
        <a:lstStyle/>
        <a:p>
          <a:endParaRPr lang="en-CA" b="1">
            <a:solidFill>
              <a:schemeClr val="tx1"/>
            </a:solidFill>
          </a:endParaRPr>
        </a:p>
      </dgm:t>
    </dgm:pt>
    <dgm:pt modelId="{CB8DA1A0-F4BC-4B66-81BD-66E015E149AF}" type="sibTrans" cxnId="{528814FC-AE65-40AE-B4E8-83DA596CB070}">
      <dgm:prSet/>
      <dgm:spPr/>
      <dgm:t>
        <a:bodyPr/>
        <a:lstStyle/>
        <a:p>
          <a:endParaRPr lang="en-CA" b="1">
            <a:solidFill>
              <a:schemeClr val="tx1"/>
            </a:solidFill>
          </a:endParaRPr>
        </a:p>
      </dgm:t>
    </dgm:pt>
    <dgm:pt modelId="{3774F676-2660-4DCC-AFE2-590AAD034A1E}">
      <dgm:prSet/>
      <dgm:spPr>
        <a:solidFill>
          <a:schemeClr val="accent1">
            <a:lumMod val="20000"/>
            <a:lumOff val="80000"/>
          </a:schemeClr>
        </a:solidFill>
        <a:ln>
          <a:solidFill>
            <a:schemeClr val="tx2"/>
          </a:solidFill>
        </a:ln>
      </dgm:spPr>
      <dgm:t>
        <a:bodyPr/>
        <a:lstStyle/>
        <a:p>
          <a:r>
            <a:rPr lang="en-CA" b="1" dirty="0" smtClean="0">
              <a:solidFill>
                <a:schemeClr val="tx1"/>
              </a:solidFill>
            </a:rPr>
            <a:t>6 months</a:t>
          </a:r>
          <a:endParaRPr lang="en-CA" b="1" dirty="0">
            <a:solidFill>
              <a:schemeClr val="tx1"/>
            </a:solidFill>
          </a:endParaRPr>
        </a:p>
      </dgm:t>
    </dgm:pt>
    <dgm:pt modelId="{7972A250-36D6-4C82-8C41-FA0B78C4AAD5}" type="parTrans" cxnId="{A891FCAA-7C12-436A-9E83-107576A4B345}">
      <dgm:prSet/>
      <dgm:spPr/>
      <dgm:t>
        <a:bodyPr/>
        <a:lstStyle/>
        <a:p>
          <a:endParaRPr lang="en-CA" b="1">
            <a:solidFill>
              <a:schemeClr val="tx1"/>
            </a:solidFill>
          </a:endParaRPr>
        </a:p>
      </dgm:t>
    </dgm:pt>
    <dgm:pt modelId="{4F3B9D05-2D36-4484-9D38-6B84197A5DD5}" type="sibTrans" cxnId="{A891FCAA-7C12-436A-9E83-107576A4B345}">
      <dgm:prSet/>
      <dgm:spPr/>
      <dgm:t>
        <a:bodyPr/>
        <a:lstStyle/>
        <a:p>
          <a:endParaRPr lang="en-CA" b="1">
            <a:solidFill>
              <a:schemeClr val="tx1"/>
            </a:solidFill>
          </a:endParaRPr>
        </a:p>
      </dgm:t>
    </dgm:pt>
    <dgm:pt modelId="{EF20661F-FE65-4DB1-833A-5D4DFDBF4F4B}">
      <dgm:prSet/>
      <dgm:spPr>
        <a:solidFill>
          <a:schemeClr val="accent1">
            <a:lumMod val="20000"/>
            <a:lumOff val="80000"/>
          </a:schemeClr>
        </a:solidFill>
        <a:ln>
          <a:solidFill>
            <a:schemeClr val="tx2"/>
          </a:solidFill>
        </a:ln>
      </dgm:spPr>
      <dgm:t>
        <a:bodyPr/>
        <a:lstStyle/>
        <a:p>
          <a:r>
            <a:rPr lang="en-CA" b="1" dirty="0" smtClean="0">
              <a:solidFill>
                <a:schemeClr val="tx1"/>
              </a:solidFill>
            </a:rPr>
            <a:t>12 months</a:t>
          </a:r>
          <a:endParaRPr lang="en-CA" b="1" dirty="0">
            <a:solidFill>
              <a:schemeClr val="tx1"/>
            </a:solidFill>
          </a:endParaRPr>
        </a:p>
      </dgm:t>
    </dgm:pt>
    <dgm:pt modelId="{1964BE97-509B-4CE9-B87A-02B87007B6B8}" type="parTrans" cxnId="{E789071F-0F6F-43F5-8905-498A30468762}">
      <dgm:prSet/>
      <dgm:spPr/>
      <dgm:t>
        <a:bodyPr/>
        <a:lstStyle/>
        <a:p>
          <a:endParaRPr lang="en-CA" b="1">
            <a:solidFill>
              <a:schemeClr val="tx1"/>
            </a:solidFill>
          </a:endParaRPr>
        </a:p>
      </dgm:t>
    </dgm:pt>
    <dgm:pt modelId="{8CF887EC-28A3-490A-BC6C-2F896D12D9F2}" type="sibTrans" cxnId="{E789071F-0F6F-43F5-8905-498A30468762}">
      <dgm:prSet/>
      <dgm:spPr/>
      <dgm:t>
        <a:bodyPr/>
        <a:lstStyle/>
        <a:p>
          <a:endParaRPr lang="en-CA" b="1">
            <a:solidFill>
              <a:schemeClr val="tx1"/>
            </a:solidFill>
          </a:endParaRPr>
        </a:p>
      </dgm:t>
    </dgm:pt>
    <dgm:pt modelId="{2D13ADE0-221C-4408-913D-0C7D80B4C8C4}">
      <dgm:prSet/>
      <dgm:spPr>
        <a:solidFill>
          <a:schemeClr val="accent1">
            <a:lumMod val="20000"/>
            <a:lumOff val="80000"/>
          </a:schemeClr>
        </a:solidFill>
        <a:ln>
          <a:solidFill>
            <a:schemeClr val="tx2"/>
          </a:solidFill>
        </a:ln>
      </dgm:spPr>
      <dgm:t>
        <a:bodyPr/>
        <a:lstStyle/>
        <a:p>
          <a:r>
            <a:rPr lang="en-CA" b="1" dirty="0" smtClean="0">
              <a:solidFill>
                <a:schemeClr val="tx1"/>
              </a:solidFill>
            </a:rPr>
            <a:t>24 months</a:t>
          </a:r>
          <a:endParaRPr lang="en-CA" b="1" dirty="0">
            <a:solidFill>
              <a:schemeClr val="tx1"/>
            </a:solidFill>
          </a:endParaRPr>
        </a:p>
      </dgm:t>
    </dgm:pt>
    <dgm:pt modelId="{70124F9C-DD46-4CA9-BEF1-177B519ACD81}" type="parTrans" cxnId="{B760EE6B-AE18-4715-9F12-7EE823F736B7}">
      <dgm:prSet/>
      <dgm:spPr/>
      <dgm:t>
        <a:bodyPr/>
        <a:lstStyle/>
        <a:p>
          <a:endParaRPr lang="en-CA" b="1">
            <a:solidFill>
              <a:schemeClr val="tx1"/>
            </a:solidFill>
          </a:endParaRPr>
        </a:p>
      </dgm:t>
    </dgm:pt>
    <dgm:pt modelId="{8DC4AD1D-6901-4B78-BA54-74EDBE6E5912}" type="sibTrans" cxnId="{B760EE6B-AE18-4715-9F12-7EE823F736B7}">
      <dgm:prSet/>
      <dgm:spPr/>
      <dgm:t>
        <a:bodyPr/>
        <a:lstStyle/>
        <a:p>
          <a:endParaRPr lang="en-CA" b="1">
            <a:solidFill>
              <a:schemeClr val="tx1"/>
            </a:solidFill>
          </a:endParaRPr>
        </a:p>
      </dgm:t>
    </dgm:pt>
    <dgm:pt modelId="{0DC8CE08-72B0-4A9B-8AFA-DA254B751027}">
      <dgm:prSet/>
      <dgm:spPr>
        <a:solidFill>
          <a:schemeClr val="accent1">
            <a:lumMod val="20000"/>
            <a:lumOff val="80000"/>
          </a:schemeClr>
        </a:solidFill>
        <a:ln>
          <a:solidFill>
            <a:schemeClr val="tx2"/>
          </a:solidFill>
        </a:ln>
      </dgm:spPr>
      <dgm:t>
        <a:bodyPr/>
        <a:lstStyle/>
        <a:p>
          <a:r>
            <a:rPr lang="en-CA" b="1" dirty="0" smtClean="0">
              <a:solidFill>
                <a:schemeClr val="tx1"/>
              </a:solidFill>
            </a:rPr>
            <a:t>18 months</a:t>
          </a:r>
          <a:endParaRPr lang="en-CA" b="1" dirty="0">
            <a:solidFill>
              <a:schemeClr val="tx1"/>
            </a:solidFill>
          </a:endParaRPr>
        </a:p>
      </dgm:t>
    </dgm:pt>
    <dgm:pt modelId="{5E567097-B584-41F9-84B0-DA9CE9866021}" type="parTrans" cxnId="{C0891C53-C461-47DD-89EC-D3D33929ABF3}">
      <dgm:prSet/>
      <dgm:spPr/>
      <dgm:t>
        <a:bodyPr/>
        <a:lstStyle/>
        <a:p>
          <a:endParaRPr lang="en-CA" b="1">
            <a:solidFill>
              <a:schemeClr val="tx1"/>
            </a:solidFill>
          </a:endParaRPr>
        </a:p>
      </dgm:t>
    </dgm:pt>
    <dgm:pt modelId="{CCCA3574-318F-4833-B708-4296BC2E525D}" type="sibTrans" cxnId="{C0891C53-C461-47DD-89EC-D3D33929ABF3}">
      <dgm:prSet/>
      <dgm:spPr/>
      <dgm:t>
        <a:bodyPr/>
        <a:lstStyle/>
        <a:p>
          <a:endParaRPr lang="en-CA" b="1">
            <a:solidFill>
              <a:schemeClr val="tx1"/>
            </a:solidFill>
          </a:endParaRPr>
        </a:p>
      </dgm:t>
    </dgm:pt>
    <dgm:pt modelId="{03BEDFD3-900E-4A25-BADE-57D4EB6AE010}" type="pres">
      <dgm:prSet presAssocID="{42C9494C-F21C-49A3-A1A5-3856CC0CA91B}" presName="Name0" presStyleCnt="0">
        <dgm:presLayoutVars>
          <dgm:dir/>
          <dgm:animLvl val="lvl"/>
          <dgm:resizeHandles val="exact"/>
        </dgm:presLayoutVars>
      </dgm:prSet>
      <dgm:spPr/>
    </dgm:pt>
    <dgm:pt modelId="{70F50315-4523-4DB1-A770-0365DC3F64AA}" type="pres">
      <dgm:prSet presAssocID="{350B0C95-17C3-4405-8A6E-EDD2ECA7B750}" presName="parTxOnly" presStyleLbl="node1" presStyleIdx="0" presStyleCnt="7">
        <dgm:presLayoutVars>
          <dgm:chMax val="0"/>
          <dgm:chPref val="0"/>
          <dgm:bulletEnabled val="1"/>
        </dgm:presLayoutVars>
      </dgm:prSet>
      <dgm:spPr/>
      <dgm:t>
        <a:bodyPr/>
        <a:lstStyle/>
        <a:p>
          <a:endParaRPr lang="en-CA"/>
        </a:p>
      </dgm:t>
    </dgm:pt>
    <dgm:pt modelId="{3418C868-C73E-4895-AADD-1B72D0ACE2A0}" type="pres">
      <dgm:prSet presAssocID="{59A136EC-B428-4797-878E-A61F154D3131}" presName="parTxOnlySpace" presStyleCnt="0"/>
      <dgm:spPr/>
    </dgm:pt>
    <dgm:pt modelId="{EB664C92-2386-4D9D-AA8C-CD1D3BA83AFD}" type="pres">
      <dgm:prSet presAssocID="{F31887C6-2DC2-4073-844D-516EBD435A3A}" presName="parTxOnly" presStyleLbl="node1" presStyleIdx="1" presStyleCnt="7" custLinFactNeighborX="24130" custLinFactNeighborY="3794">
        <dgm:presLayoutVars>
          <dgm:chMax val="0"/>
          <dgm:chPref val="0"/>
          <dgm:bulletEnabled val="1"/>
        </dgm:presLayoutVars>
      </dgm:prSet>
      <dgm:spPr/>
      <dgm:t>
        <a:bodyPr/>
        <a:lstStyle/>
        <a:p>
          <a:endParaRPr lang="en-CA"/>
        </a:p>
      </dgm:t>
    </dgm:pt>
    <dgm:pt modelId="{07EB379F-E6C8-45A0-8150-A40044E811B2}" type="pres">
      <dgm:prSet presAssocID="{0DC818D2-74E3-4E2B-A0E0-05215E8AF1DF}" presName="parTxOnlySpace" presStyleCnt="0"/>
      <dgm:spPr/>
    </dgm:pt>
    <dgm:pt modelId="{007A6E7E-D0EE-49BD-80A1-5EE4E0F0FC00}" type="pres">
      <dgm:prSet presAssocID="{A6A8B784-8699-462F-B7A9-20F982480A24}" presName="parTxOnly" presStyleLbl="node1" presStyleIdx="2" presStyleCnt="7">
        <dgm:presLayoutVars>
          <dgm:chMax val="0"/>
          <dgm:chPref val="0"/>
          <dgm:bulletEnabled val="1"/>
        </dgm:presLayoutVars>
      </dgm:prSet>
      <dgm:spPr/>
      <dgm:t>
        <a:bodyPr/>
        <a:lstStyle/>
        <a:p>
          <a:endParaRPr lang="en-CA"/>
        </a:p>
      </dgm:t>
    </dgm:pt>
    <dgm:pt modelId="{18EACE71-8ACE-48C4-9762-E05197119CD8}" type="pres">
      <dgm:prSet presAssocID="{CB8DA1A0-F4BC-4B66-81BD-66E015E149AF}" presName="parTxOnlySpace" presStyleCnt="0"/>
      <dgm:spPr/>
    </dgm:pt>
    <dgm:pt modelId="{C20DFBC3-FB13-4F72-9EFD-F44C2D5A1F54}" type="pres">
      <dgm:prSet presAssocID="{3774F676-2660-4DCC-AFE2-590AAD034A1E}" presName="parTxOnly" presStyleLbl="node1" presStyleIdx="3" presStyleCnt="7">
        <dgm:presLayoutVars>
          <dgm:chMax val="0"/>
          <dgm:chPref val="0"/>
          <dgm:bulletEnabled val="1"/>
        </dgm:presLayoutVars>
      </dgm:prSet>
      <dgm:spPr/>
      <dgm:t>
        <a:bodyPr/>
        <a:lstStyle/>
        <a:p>
          <a:endParaRPr lang="en-CA"/>
        </a:p>
      </dgm:t>
    </dgm:pt>
    <dgm:pt modelId="{6BE656C8-F324-4E34-98AB-C8DD569A9E40}" type="pres">
      <dgm:prSet presAssocID="{4F3B9D05-2D36-4484-9D38-6B84197A5DD5}" presName="parTxOnlySpace" presStyleCnt="0"/>
      <dgm:spPr/>
    </dgm:pt>
    <dgm:pt modelId="{2EB3AAA7-0DD1-4AB1-975D-AFB2FFE3E05E}" type="pres">
      <dgm:prSet presAssocID="{EF20661F-FE65-4DB1-833A-5D4DFDBF4F4B}" presName="parTxOnly" presStyleLbl="node1" presStyleIdx="4" presStyleCnt="7">
        <dgm:presLayoutVars>
          <dgm:chMax val="0"/>
          <dgm:chPref val="0"/>
          <dgm:bulletEnabled val="1"/>
        </dgm:presLayoutVars>
      </dgm:prSet>
      <dgm:spPr/>
      <dgm:t>
        <a:bodyPr/>
        <a:lstStyle/>
        <a:p>
          <a:endParaRPr lang="en-CA"/>
        </a:p>
      </dgm:t>
    </dgm:pt>
    <dgm:pt modelId="{839CA2BF-6837-4AB6-AE61-0A2FC34CDF57}" type="pres">
      <dgm:prSet presAssocID="{8CF887EC-28A3-490A-BC6C-2F896D12D9F2}" presName="parTxOnlySpace" presStyleCnt="0"/>
      <dgm:spPr/>
    </dgm:pt>
    <dgm:pt modelId="{5007A849-720F-4577-A03B-489F552F43E8}" type="pres">
      <dgm:prSet presAssocID="{0DC8CE08-72B0-4A9B-8AFA-DA254B751027}" presName="parTxOnly" presStyleLbl="node1" presStyleIdx="5" presStyleCnt="7">
        <dgm:presLayoutVars>
          <dgm:chMax val="0"/>
          <dgm:chPref val="0"/>
          <dgm:bulletEnabled val="1"/>
        </dgm:presLayoutVars>
      </dgm:prSet>
      <dgm:spPr/>
      <dgm:t>
        <a:bodyPr/>
        <a:lstStyle/>
        <a:p>
          <a:endParaRPr lang="en-CA"/>
        </a:p>
      </dgm:t>
    </dgm:pt>
    <dgm:pt modelId="{547A420C-8849-4C1C-A5DC-EAFBE6C9410E}" type="pres">
      <dgm:prSet presAssocID="{CCCA3574-318F-4833-B708-4296BC2E525D}" presName="parTxOnlySpace" presStyleCnt="0"/>
      <dgm:spPr/>
    </dgm:pt>
    <dgm:pt modelId="{EA915C11-3F53-4D5C-8DBE-46B05F194C1E}" type="pres">
      <dgm:prSet presAssocID="{2D13ADE0-221C-4408-913D-0C7D80B4C8C4}" presName="parTxOnly" presStyleLbl="node1" presStyleIdx="6" presStyleCnt="7">
        <dgm:presLayoutVars>
          <dgm:chMax val="0"/>
          <dgm:chPref val="0"/>
          <dgm:bulletEnabled val="1"/>
        </dgm:presLayoutVars>
      </dgm:prSet>
      <dgm:spPr/>
      <dgm:t>
        <a:bodyPr/>
        <a:lstStyle/>
        <a:p>
          <a:endParaRPr lang="en-CA"/>
        </a:p>
      </dgm:t>
    </dgm:pt>
  </dgm:ptLst>
  <dgm:cxnLst>
    <dgm:cxn modelId="{A6C1D945-86AD-4C43-B090-CBDFD747D7A4}" type="presOf" srcId="{42C9494C-F21C-49A3-A1A5-3856CC0CA91B}" destId="{03BEDFD3-900E-4A25-BADE-57D4EB6AE010}" srcOrd="0" destOrd="0" presId="urn:microsoft.com/office/officeart/2005/8/layout/chevron1"/>
    <dgm:cxn modelId="{B760EE6B-AE18-4715-9F12-7EE823F736B7}" srcId="{42C9494C-F21C-49A3-A1A5-3856CC0CA91B}" destId="{2D13ADE0-221C-4408-913D-0C7D80B4C8C4}" srcOrd="6" destOrd="0" parTransId="{70124F9C-DD46-4CA9-BEF1-177B519ACD81}" sibTransId="{8DC4AD1D-6901-4B78-BA54-74EDBE6E5912}"/>
    <dgm:cxn modelId="{FC3B3E76-85CF-6348-A84D-836CAEA5FBB2}" type="presOf" srcId="{F31887C6-2DC2-4073-844D-516EBD435A3A}" destId="{EB664C92-2386-4D9D-AA8C-CD1D3BA83AFD}" srcOrd="0" destOrd="0" presId="urn:microsoft.com/office/officeart/2005/8/layout/chevron1"/>
    <dgm:cxn modelId="{C6726C47-A322-F14E-97D7-BF7A794C3528}" type="presOf" srcId="{EF20661F-FE65-4DB1-833A-5D4DFDBF4F4B}" destId="{2EB3AAA7-0DD1-4AB1-975D-AFB2FFE3E05E}" srcOrd="0" destOrd="0" presId="urn:microsoft.com/office/officeart/2005/8/layout/chevron1"/>
    <dgm:cxn modelId="{82FC6BCB-1F64-4D86-8088-57275873730F}" srcId="{42C9494C-F21C-49A3-A1A5-3856CC0CA91B}" destId="{350B0C95-17C3-4405-8A6E-EDD2ECA7B750}" srcOrd="0" destOrd="0" parTransId="{AD6E09B1-D2AD-4A15-B661-2F96B69C5082}" sibTransId="{59A136EC-B428-4797-878E-A61F154D3131}"/>
    <dgm:cxn modelId="{E0C3286E-9694-9B4D-B84E-538B8E038801}" type="presOf" srcId="{3774F676-2660-4DCC-AFE2-590AAD034A1E}" destId="{C20DFBC3-FB13-4F72-9EFD-F44C2D5A1F54}" srcOrd="0" destOrd="0" presId="urn:microsoft.com/office/officeart/2005/8/layout/chevron1"/>
    <dgm:cxn modelId="{BC20B0FC-155F-4D44-BC1E-D60AC44109BF}" type="presOf" srcId="{0DC8CE08-72B0-4A9B-8AFA-DA254B751027}" destId="{5007A849-720F-4577-A03B-489F552F43E8}" srcOrd="0" destOrd="0" presId="urn:microsoft.com/office/officeart/2005/8/layout/chevron1"/>
    <dgm:cxn modelId="{528814FC-AE65-40AE-B4E8-83DA596CB070}" srcId="{42C9494C-F21C-49A3-A1A5-3856CC0CA91B}" destId="{A6A8B784-8699-462F-B7A9-20F982480A24}" srcOrd="2" destOrd="0" parTransId="{718D1DEE-41DD-4FB7-9E67-EC581DD6CE84}" sibTransId="{CB8DA1A0-F4BC-4B66-81BD-66E015E149AF}"/>
    <dgm:cxn modelId="{14834D95-2499-644F-AD8A-0F09B8C6F249}" type="presOf" srcId="{2D13ADE0-221C-4408-913D-0C7D80B4C8C4}" destId="{EA915C11-3F53-4D5C-8DBE-46B05F194C1E}" srcOrd="0" destOrd="0" presId="urn:microsoft.com/office/officeart/2005/8/layout/chevron1"/>
    <dgm:cxn modelId="{E789071F-0F6F-43F5-8905-498A30468762}" srcId="{42C9494C-F21C-49A3-A1A5-3856CC0CA91B}" destId="{EF20661F-FE65-4DB1-833A-5D4DFDBF4F4B}" srcOrd="4" destOrd="0" parTransId="{1964BE97-509B-4CE9-B87A-02B87007B6B8}" sibTransId="{8CF887EC-28A3-490A-BC6C-2F896D12D9F2}"/>
    <dgm:cxn modelId="{5CAB22E2-FE24-47D2-87F8-7BD06D0440D3}" srcId="{42C9494C-F21C-49A3-A1A5-3856CC0CA91B}" destId="{F31887C6-2DC2-4073-844D-516EBD435A3A}" srcOrd="1" destOrd="0" parTransId="{B3C6A33B-172B-4484-875B-7F8E59AA26B4}" sibTransId="{0DC818D2-74E3-4E2B-A0E0-05215E8AF1DF}"/>
    <dgm:cxn modelId="{A891FCAA-7C12-436A-9E83-107576A4B345}" srcId="{42C9494C-F21C-49A3-A1A5-3856CC0CA91B}" destId="{3774F676-2660-4DCC-AFE2-590AAD034A1E}" srcOrd="3" destOrd="0" parTransId="{7972A250-36D6-4C82-8C41-FA0B78C4AAD5}" sibTransId="{4F3B9D05-2D36-4484-9D38-6B84197A5DD5}"/>
    <dgm:cxn modelId="{B5028B64-F849-7044-840A-F4A16EE7C04F}" type="presOf" srcId="{A6A8B784-8699-462F-B7A9-20F982480A24}" destId="{007A6E7E-D0EE-49BD-80A1-5EE4E0F0FC00}" srcOrd="0" destOrd="0" presId="urn:microsoft.com/office/officeart/2005/8/layout/chevron1"/>
    <dgm:cxn modelId="{5B2DA6D2-F0EA-AE4D-B5F8-27876A984F0E}" type="presOf" srcId="{350B0C95-17C3-4405-8A6E-EDD2ECA7B750}" destId="{70F50315-4523-4DB1-A770-0365DC3F64AA}" srcOrd="0" destOrd="0" presId="urn:microsoft.com/office/officeart/2005/8/layout/chevron1"/>
    <dgm:cxn modelId="{C0891C53-C461-47DD-89EC-D3D33929ABF3}" srcId="{42C9494C-F21C-49A3-A1A5-3856CC0CA91B}" destId="{0DC8CE08-72B0-4A9B-8AFA-DA254B751027}" srcOrd="5" destOrd="0" parTransId="{5E567097-B584-41F9-84B0-DA9CE9866021}" sibTransId="{CCCA3574-318F-4833-B708-4296BC2E525D}"/>
    <dgm:cxn modelId="{C4173BC4-D9BA-D54D-97F0-01CC16624E30}" type="presParOf" srcId="{03BEDFD3-900E-4A25-BADE-57D4EB6AE010}" destId="{70F50315-4523-4DB1-A770-0365DC3F64AA}" srcOrd="0" destOrd="0" presId="urn:microsoft.com/office/officeart/2005/8/layout/chevron1"/>
    <dgm:cxn modelId="{250FC6A1-3864-0E42-9BBD-7F521DA582DD}" type="presParOf" srcId="{03BEDFD3-900E-4A25-BADE-57D4EB6AE010}" destId="{3418C868-C73E-4895-AADD-1B72D0ACE2A0}" srcOrd="1" destOrd="0" presId="urn:microsoft.com/office/officeart/2005/8/layout/chevron1"/>
    <dgm:cxn modelId="{E72E2A49-2B5A-2A48-ADD8-7797AA61E0C1}" type="presParOf" srcId="{03BEDFD3-900E-4A25-BADE-57D4EB6AE010}" destId="{EB664C92-2386-4D9D-AA8C-CD1D3BA83AFD}" srcOrd="2" destOrd="0" presId="urn:microsoft.com/office/officeart/2005/8/layout/chevron1"/>
    <dgm:cxn modelId="{DDA486B3-2036-8148-B591-6AD2096ABBE7}" type="presParOf" srcId="{03BEDFD3-900E-4A25-BADE-57D4EB6AE010}" destId="{07EB379F-E6C8-45A0-8150-A40044E811B2}" srcOrd="3" destOrd="0" presId="urn:microsoft.com/office/officeart/2005/8/layout/chevron1"/>
    <dgm:cxn modelId="{702DBAD7-2875-4644-86B5-2B1B0EE40E84}" type="presParOf" srcId="{03BEDFD3-900E-4A25-BADE-57D4EB6AE010}" destId="{007A6E7E-D0EE-49BD-80A1-5EE4E0F0FC00}" srcOrd="4" destOrd="0" presId="urn:microsoft.com/office/officeart/2005/8/layout/chevron1"/>
    <dgm:cxn modelId="{1FBFC08F-3B49-7247-887D-19A3571BA691}" type="presParOf" srcId="{03BEDFD3-900E-4A25-BADE-57D4EB6AE010}" destId="{18EACE71-8ACE-48C4-9762-E05197119CD8}" srcOrd="5" destOrd="0" presId="urn:microsoft.com/office/officeart/2005/8/layout/chevron1"/>
    <dgm:cxn modelId="{68904859-76FB-3649-B10C-3345774FDEC1}" type="presParOf" srcId="{03BEDFD3-900E-4A25-BADE-57D4EB6AE010}" destId="{C20DFBC3-FB13-4F72-9EFD-F44C2D5A1F54}" srcOrd="6" destOrd="0" presId="urn:microsoft.com/office/officeart/2005/8/layout/chevron1"/>
    <dgm:cxn modelId="{CEB00E6C-260F-A94D-AB5E-F6B89CFFEA72}" type="presParOf" srcId="{03BEDFD3-900E-4A25-BADE-57D4EB6AE010}" destId="{6BE656C8-F324-4E34-98AB-C8DD569A9E40}" srcOrd="7" destOrd="0" presId="urn:microsoft.com/office/officeart/2005/8/layout/chevron1"/>
    <dgm:cxn modelId="{E01177A0-D898-9047-96F1-A39865A1ABD2}" type="presParOf" srcId="{03BEDFD3-900E-4A25-BADE-57D4EB6AE010}" destId="{2EB3AAA7-0DD1-4AB1-975D-AFB2FFE3E05E}" srcOrd="8" destOrd="0" presId="urn:microsoft.com/office/officeart/2005/8/layout/chevron1"/>
    <dgm:cxn modelId="{CEF803DC-91EE-4A48-A72E-61B701F0A6C3}" type="presParOf" srcId="{03BEDFD3-900E-4A25-BADE-57D4EB6AE010}" destId="{839CA2BF-6837-4AB6-AE61-0A2FC34CDF57}" srcOrd="9" destOrd="0" presId="urn:microsoft.com/office/officeart/2005/8/layout/chevron1"/>
    <dgm:cxn modelId="{20644E49-BF7E-684A-8AD4-92E4B2D3C17E}" type="presParOf" srcId="{03BEDFD3-900E-4A25-BADE-57D4EB6AE010}" destId="{5007A849-720F-4577-A03B-489F552F43E8}" srcOrd="10" destOrd="0" presId="urn:microsoft.com/office/officeart/2005/8/layout/chevron1"/>
    <dgm:cxn modelId="{7E962C7E-98AA-EB46-8175-656BA8B247D4}" type="presParOf" srcId="{03BEDFD3-900E-4A25-BADE-57D4EB6AE010}" destId="{547A420C-8849-4C1C-A5DC-EAFBE6C9410E}" srcOrd="11" destOrd="0" presId="urn:microsoft.com/office/officeart/2005/8/layout/chevron1"/>
    <dgm:cxn modelId="{793F2A5E-84EC-5645-A001-8BCFD2072642}" type="presParOf" srcId="{03BEDFD3-900E-4A25-BADE-57D4EB6AE010}" destId="{EA915C11-3F53-4D5C-8DBE-46B05F194C1E}"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9494C-F21C-49A3-A1A5-3856CC0CA91B}" type="doc">
      <dgm:prSet loTypeId="urn:microsoft.com/office/officeart/2005/8/layout/chevron1" loCatId="process" qsTypeId="urn:microsoft.com/office/officeart/2005/8/quickstyle/simple1" qsCatId="simple" csTypeId="urn:microsoft.com/office/officeart/2005/8/colors/accent1_2" csCatId="accent1" phldr="1"/>
      <dgm:spPr/>
    </dgm:pt>
    <dgm:pt modelId="{350B0C95-17C3-4405-8A6E-EDD2ECA7B750}">
      <dgm:prSet phldrT="[Text]"/>
      <dgm:spPr>
        <a:ln>
          <a:solidFill>
            <a:schemeClr val="tx2"/>
          </a:solidFill>
        </a:ln>
      </dgm:spPr>
      <dgm:t>
        <a:bodyPr/>
        <a:lstStyle/>
        <a:p>
          <a:r>
            <a:rPr lang="en-CA" b="1" dirty="0" smtClean="0">
              <a:solidFill>
                <a:schemeClr val="tx1"/>
              </a:solidFill>
            </a:rPr>
            <a:t>Baseline</a:t>
          </a:r>
          <a:endParaRPr lang="en-CA" b="1" dirty="0">
            <a:solidFill>
              <a:schemeClr val="tx1"/>
            </a:solidFill>
          </a:endParaRPr>
        </a:p>
      </dgm:t>
    </dgm:pt>
    <dgm:pt modelId="{AD6E09B1-D2AD-4A15-B661-2F96B69C5082}" type="parTrans" cxnId="{82FC6BCB-1F64-4D86-8088-57275873730F}">
      <dgm:prSet/>
      <dgm:spPr/>
      <dgm:t>
        <a:bodyPr/>
        <a:lstStyle/>
        <a:p>
          <a:endParaRPr lang="en-CA" b="1">
            <a:solidFill>
              <a:schemeClr val="tx1"/>
            </a:solidFill>
          </a:endParaRPr>
        </a:p>
      </dgm:t>
    </dgm:pt>
    <dgm:pt modelId="{59A136EC-B428-4797-878E-A61F154D3131}" type="sibTrans" cxnId="{82FC6BCB-1F64-4D86-8088-57275873730F}">
      <dgm:prSet/>
      <dgm:spPr/>
      <dgm:t>
        <a:bodyPr/>
        <a:lstStyle/>
        <a:p>
          <a:endParaRPr lang="en-CA" b="1">
            <a:solidFill>
              <a:schemeClr val="tx1"/>
            </a:solidFill>
          </a:endParaRPr>
        </a:p>
      </dgm:t>
    </dgm:pt>
    <dgm:pt modelId="{F31887C6-2DC2-4073-844D-516EBD435A3A}">
      <dgm:prSet phldrT="[Text]"/>
      <dgm:spPr>
        <a:solidFill>
          <a:schemeClr val="accent1">
            <a:lumMod val="20000"/>
            <a:lumOff val="80000"/>
          </a:schemeClr>
        </a:solidFill>
        <a:ln>
          <a:solidFill>
            <a:schemeClr val="tx2"/>
          </a:solidFill>
        </a:ln>
      </dgm:spPr>
      <dgm:t>
        <a:bodyPr/>
        <a:lstStyle/>
        <a:p>
          <a:r>
            <a:rPr lang="en-CA" b="1" dirty="0" smtClean="0">
              <a:solidFill>
                <a:schemeClr val="tx1"/>
              </a:solidFill>
            </a:rPr>
            <a:t>1 month</a:t>
          </a:r>
          <a:endParaRPr lang="en-CA" b="1" dirty="0">
            <a:solidFill>
              <a:schemeClr val="tx1"/>
            </a:solidFill>
          </a:endParaRPr>
        </a:p>
      </dgm:t>
    </dgm:pt>
    <dgm:pt modelId="{B3C6A33B-172B-4484-875B-7F8E59AA26B4}" type="parTrans" cxnId="{5CAB22E2-FE24-47D2-87F8-7BD06D0440D3}">
      <dgm:prSet/>
      <dgm:spPr/>
      <dgm:t>
        <a:bodyPr/>
        <a:lstStyle/>
        <a:p>
          <a:endParaRPr lang="en-CA" b="1">
            <a:solidFill>
              <a:schemeClr val="tx1"/>
            </a:solidFill>
          </a:endParaRPr>
        </a:p>
      </dgm:t>
    </dgm:pt>
    <dgm:pt modelId="{0DC818D2-74E3-4E2B-A0E0-05215E8AF1DF}" type="sibTrans" cxnId="{5CAB22E2-FE24-47D2-87F8-7BD06D0440D3}">
      <dgm:prSet/>
      <dgm:spPr/>
      <dgm:t>
        <a:bodyPr/>
        <a:lstStyle/>
        <a:p>
          <a:endParaRPr lang="en-CA" b="1">
            <a:solidFill>
              <a:schemeClr val="tx1"/>
            </a:solidFill>
          </a:endParaRPr>
        </a:p>
      </dgm:t>
    </dgm:pt>
    <dgm:pt modelId="{A6A8B784-8699-462F-B7A9-20F982480A24}">
      <dgm:prSet phldrT="[Text]"/>
      <dgm:spPr>
        <a:solidFill>
          <a:schemeClr val="accent1"/>
        </a:solidFill>
        <a:ln>
          <a:solidFill>
            <a:schemeClr val="tx2"/>
          </a:solidFill>
        </a:ln>
      </dgm:spPr>
      <dgm:t>
        <a:bodyPr/>
        <a:lstStyle/>
        <a:p>
          <a:r>
            <a:rPr lang="en-CA" b="1" dirty="0" smtClean="0">
              <a:solidFill>
                <a:schemeClr val="tx1"/>
              </a:solidFill>
            </a:rPr>
            <a:t>3 months</a:t>
          </a:r>
          <a:endParaRPr lang="en-CA" b="1" dirty="0">
            <a:solidFill>
              <a:schemeClr val="tx1"/>
            </a:solidFill>
          </a:endParaRPr>
        </a:p>
      </dgm:t>
    </dgm:pt>
    <dgm:pt modelId="{718D1DEE-41DD-4FB7-9E67-EC581DD6CE84}" type="parTrans" cxnId="{528814FC-AE65-40AE-B4E8-83DA596CB070}">
      <dgm:prSet/>
      <dgm:spPr/>
      <dgm:t>
        <a:bodyPr/>
        <a:lstStyle/>
        <a:p>
          <a:endParaRPr lang="en-CA" b="1">
            <a:solidFill>
              <a:schemeClr val="tx1"/>
            </a:solidFill>
          </a:endParaRPr>
        </a:p>
      </dgm:t>
    </dgm:pt>
    <dgm:pt modelId="{CB8DA1A0-F4BC-4B66-81BD-66E015E149AF}" type="sibTrans" cxnId="{528814FC-AE65-40AE-B4E8-83DA596CB070}">
      <dgm:prSet/>
      <dgm:spPr/>
      <dgm:t>
        <a:bodyPr/>
        <a:lstStyle/>
        <a:p>
          <a:endParaRPr lang="en-CA" b="1">
            <a:solidFill>
              <a:schemeClr val="tx1"/>
            </a:solidFill>
          </a:endParaRPr>
        </a:p>
      </dgm:t>
    </dgm:pt>
    <dgm:pt modelId="{3774F676-2660-4DCC-AFE2-590AAD034A1E}">
      <dgm:prSet/>
      <dgm:spPr>
        <a:solidFill>
          <a:schemeClr val="accent1"/>
        </a:solidFill>
        <a:ln>
          <a:solidFill>
            <a:schemeClr val="tx2"/>
          </a:solidFill>
        </a:ln>
      </dgm:spPr>
      <dgm:t>
        <a:bodyPr/>
        <a:lstStyle/>
        <a:p>
          <a:r>
            <a:rPr lang="en-CA" b="1" dirty="0" smtClean="0">
              <a:solidFill>
                <a:schemeClr val="tx1"/>
              </a:solidFill>
            </a:rPr>
            <a:t>6 months</a:t>
          </a:r>
          <a:endParaRPr lang="en-CA" b="1" dirty="0">
            <a:solidFill>
              <a:schemeClr val="tx1"/>
            </a:solidFill>
          </a:endParaRPr>
        </a:p>
      </dgm:t>
    </dgm:pt>
    <dgm:pt modelId="{7972A250-36D6-4C82-8C41-FA0B78C4AAD5}" type="parTrans" cxnId="{A891FCAA-7C12-436A-9E83-107576A4B345}">
      <dgm:prSet/>
      <dgm:spPr/>
      <dgm:t>
        <a:bodyPr/>
        <a:lstStyle/>
        <a:p>
          <a:endParaRPr lang="en-CA" b="1">
            <a:solidFill>
              <a:schemeClr val="tx1"/>
            </a:solidFill>
          </a:endParaRPr>
        </a:p>
      </dgm:t>
    </dgm:pt>
    <dgm:pt modelId="{4F3B9D05-2D36-4484-9D38-6B84197A5DD5}" type="sibTrans" cxnId="{A891FCAA-7C12-436A-9E83-107576A4B345}">
      <dgm:prSet/>
      <dgm:spPr/>
      <dgm:t>
        <a:bodyPr/>
        <a:lstStyle/>
        <a:p>
          <a:endParaRPr lang="en-CA" b="1">
            <a:solidFill>
              <a:schemeClr val="tx1"/>
            </a:solidFill>
          </a:endParaRPr>
        </a:p>
      </dgm:t>
    </dgm:pt>
    <dgm:pt modelId="{EF20661F-FE65-4DB1-833A-5D4DFDBF4F4B}">
      <dgm:prSet/>
      <dgm:spPr>
        <a:solidFill>
          <a:schemeClr val="accent1"/>
        </a:solidFill>
        <a:ln>
          <a:solidFill>
            <a:schemeClr val="tx2"/>
          </a:solidFill>
        </a:ln>
      </dgm:spPr>
      <dgm:t>
        <a:bodyPr/>
        <a:lstStyle/>
        <a:p>
          <a:r>
            <a:rPr lang="en-CA" b="1" dirty="0" smtClean="0">
              <a:solidFill>
                <a:schemeClr val="tx1"/>
              </a:solidFill>
            </a:rPr>
            <a:t>12 months</a:t>
          </a:r>
          <a:endParaRPr lang="en-CA" b="1" dirty="0">
            <a:solidFill>
              <a:schemeClr val="tx1"/>
            </a:solidFill>
          </a:endParaRPr>
        </a:p>
      </dgm:t>
    </dgm:pt>
    <dgm:pt modelId="{1964BE97-509B-4CE9-B87A-02B87007B6B8}" type="parTrans" cxnId="{E789071F-0F6F-43F5-8905-498A30468762}">
      <dgm:prSet/>
      <dgm:spPr/>
      <dgm:t>
        <a:bodyPr/>
        <a:lstStyle/>
        <a:p>
          <a:endParaRPr lang="en-CA" b="1">
            <a:solidFill>
              <a:schemeClr val="tx1"/>
            </a:solidFill>
          </a:endParaRPr>
        </a:p>
      </dgm:t>
    </dgm:pt>
    <dgm:pt modelId="{8CF887EC-28A3-490A-BC6C-2F896D12D9F2}" type="sibTrans" cxnId="{E789071F-0F6F-43F5-8905-498A30468762}">
      <dgm:prSet/>
      <dgm:spPr/>
      <dgm:t>
        <a:bodyPr/>
        <a:lstStyle/>
        <a:p>
          <a:endParaRPr lang="en-CA" b="1">
            <a:solidFill>
              <a:schemeClr val="tx1"/>
            </a:solidFill>
          </a:endParaRPr>
        </a:p>
      </dgm:t>
    </dgm:pt>
    <dgm:pt modelId="{2D13ADE0-221C-4408-913D-0C7D80B4C8C4}">
      <dgm:prSet/>
      <dgm:spPr>
        <a:solidFill>
          <a:schemeClr val="accent1">
            <a:lumMod val="20000"/>
            <a:lumOff val="80000"/>
          </a:schemeClr>
        </a:solidFill>
        <a:ln>
          <a:solidFill>
            <a:schemeClr val="tx2"/>
          </a:solidFill>
        </a:ln>
      </dgm:spPr>
      <dgm:t>
        <a:bodyPr/>
        <a:lstStyle/>
        <a:p>
          <a:r>
            <a:rPr lang="en-CA" b="1" dirty="0" smtClean="0">
              <a:solidFill>
                <a:schemeClr val="tx1"/>
              </a:solidFill>
            </a:rPr>
            <a:t>24 months</a:t>
          </a:r>
          <a:endParaRPr lang="en-CA" b="1" dirty="0">
            <a:solidFill>
              <a:schemeClr val="tx1"/>
            </a:solidFill>
          </a:endParaRPr>
        </a:p>
      </dgm:t>
    </dgm:pt>
    <dgm:pt modelId="{70124F9C-DD46-4CA9-BEF1-177B519ACD81}" type="parTrans" cxnId="{B760EE6B-AE18-4715-9F12-7EE823F736B7}">
      <dgm:prSet/>
      <dgm:spPr/>
      <dgm:t>
        <a:bodyPr/>
        <a:lstStyle/>
        <a:p>
          <a:endParaRPr lang="en-CA" b="1">
            <a:solidFill>
              <a:schemeClr val="tx1"/>
            </a:solidFill>
          </a:endParaRPr>
        </a:p>
      </dgm:t>
    </dgm:pt>
    <dgm:pt modelId="{8DC4AD1D-6901-4B78-BA54-74EDBE6E5912}" type="sibTrans" cxnId="{B760EE6B-AE18-4715-9F12-7EE823F736B7}">
      <dgm:prSet/>
      <dgm:spPr/>
      <dgm:t>
        <a:bodyPr/>
        <a:lstStyle/>
        <a:p>
          <a:endParaRPr lang="en-CA" b="1">
            <a:solidFill>
              <a:schemeClr val="tx1"/>
            </a:solidFill>
          </a:endParaRPr>
        </a:p>
      </dgm:t>
    </dgm:pt>
    <dgm:pt modelId="{0DC8CE08-72B0-4A9B-8AFA-DA254B751027}">
      <dgm:prSet/>
      <dgm:spPr>
        <a:solidFill>
          <a:schemeClr val="accent1">
            <a:lumMod val="20000"/>
            <a:lumOff val="80000"/>
          </a:schemeClr>
        </a:solidFill>
        <a:ln>
          <a:solidFill>
            <a:schemeClr val="tx2"/>
          </a:solidFill>
        </a:ln>
      </dgm:spPr>
      <dgm:t>
        <a:bodyPr/>
        <a:lstStyle/>
        <a:p>
          <a:r>
            <a:rPr lang="en-CA" b="1" dirty="0" smtClean="0">
              <a:solidFill>
                <a:schemeClr val="tx1"/>
              </a:solidFill>
            </a:rPr>
            <a:t>18 months</a:t>
          </a:r>
          <a:endParaRPr lang="en-CA" b="1" dirty="0">
            <a:solidFill>
              <a:schemeClr val="tx1"/>
            </a:solidFill>
          </a:endParaRPr>
        </a:p>
      </dgm:t>
    </dgm:pt>
    <dgm:pt modelId="{5E567097-B584-41F9-84B0-DA9CE9866021}" type="parTrans" cxnId="{C0891C53-C461-47DD-89EC-D3D33929ABF3}">
      <dgm:prSet/>
      <dgm:spPr/>
      <dgm:t>
        <a:bodyPr/>
        <a:lstStyle/>
        <a:p>
          <a:endParaRPr lang="en-CA" b="1">
            <a:solidFill>
              <a:schemeClr val="tx1"/>
            </a:solidFill>
          </a:endParaRPr>
        </a:p>
      </dgm:t>
    </dgm:pt>
    <dgm:pt modelId="{CCCA3574-318F-4833-B708-4296BC2E525D}" type="sibTrans" cxnId="{C0891C53-C461-47DD-89EC-D3D33929ABF3}">
      <dgm:prSet/>
      <dgm:spPr/>
      <dgm:t>
        <a:bodyPr/>
        <a:lstStyle/>
        <a:p>
          <a:endParaRPr lang="en-CA" b="1">
            <a:solidFill>
              <a:schemeClr val="tx1"/>
            </a:solidFill>
          </a:endParaRPr>
        </a:p>
      </dgm:t>
    </dgm:pt>
    <dgm:pt modelId="{03BEDFD3-900E-4A25-BADE-57D4EB6AE010}" type="pres">
      <dgm:prSet presAssocID="{42C9494C-F21C-49A3-A1A5-3856CC0CA91B}" presName="Name0" presStyleCnt="0">
        <dgm:presLayoutVars>
          <dgm:dir/>
          <dgm:animLvl val="lvl"/>
          <dgm:resizeHandles val="exact"/>
        </dgm:presLayoutVars>
      </dgm:prSet>
      <dgm:spPr/>
    </dgm:pt>
    <dgm:pt modelId="{70F50315-4523-4DB1-A770-0365DC3F64AA}" type="pres">
      <dgm:prSet presAssocID="{350B0C95-17C3-4405-8A6E-EDD2ECA7B750}" presName="parTxOnly" presStyleLbl="node1" presStyleIdx="0" presStyleCnt="7">
        <dgm:presLayoutVars>
          <dgm:chMax val="0"/>
          <dgm:chPref val="0"/>
          <dgm:bulletEnabled val="1"/>
        </dgm:presLayoutVars>
      </dgm:prSet>
      <dgm:spPr/>
      <dgm:t>
        <a:bodyPr/>
        <a:lstStyle/>
        <a:p>
          <a:endParaRPr lang="en-CA"/>
        </a:p>
      </dgm:t>
    </dgm:pt>
    <dgm:pt modelId="{3418C868-C73E-4895-AADD-1B72D0ACE2A0}" type="pres">
      <dgm:prSet presAssocID="{59A136EC-B428-4797-878E-A61F154D3131}" presName="parTxOnlySpace" presStyleCnt="0"/>
      <dgm:spPr/>
    </dgm:pt>
    <dgm:pt modelId="{EB664C92-2386-4D9D-AA8C-CD1D3BA83AFD}" type="pres">
      <dgm:prSet presAssocID="{F31887C6-2DC2-4073-844D-516EBD435A3A}" presName="parTxOnly" presStyleLbl="node1" presStyleIdx="1" presStyleCnt="7" custLinFactNeighborX="24130" custLinFactNeighborY="3794">
        <dgm:presLayoutVars>
          <dgm:chMax val="0"/>
          <dgm:chPref val="0"/>
          <dgm:bulletEnabled val="1"/>
        </dgm:presLayoutVars>
      </dgm:prSet>
      <dgm:spPr/>
      <dgm:t>
        <a:bodyPr/>
        <a:lstStyle/>
        <a:p>
          <a:endParaRPr lang="en-CA"/>
        </a:p>
      </dgm:t>
    </dgm:pt>
    <dgm:pt modelId="{07EB379F-E6C8-45A0-8150-A40044E811B2}" type="pres">
      <dgm:prSet presAssocID="{0DC818D2-74E3-4E2B-A0E0-05215E8AF1DF}" presName="parTxOnlySpace" presStyleCnt="0"/>
      <dgm:spPr/>
    </dgm:pt>
    <dgm:pt modelId="{007A6E7E-D0EE-49BD-80A1-5EE4E0F0FC00}" type="pres">
      <dgm:prSet presAssocID="{A6A8B784-8699-462F-B7A9-20F982480A24}" presName="parTxOnly" presStyleLbl="node1" presStyleIdx="2" presStyleCnt="7">
        <dgm:presLayoutVars>
          <dgm:chMax val="0"/>
          <dgm:chPref val="0"/>
          <dgm:bulletEnabled val="1"/>
        </dgm:presLayoutVars>
      </dgm:prSet>
      <dgm:spPr/>
      <dgm:t>
        <a:bodyPr/>
        <a:lstStyle/>
        <a:p>
          <a:endParaRPr lang="en-CA"/>
        </a:p>
      </dgm:t>
    </dgm:pt>
    <dgm:pt modelId="{18EACE71-8ACE-48C4-9762-E05197119CD8}" type="pres">
      <dgm:prSet presAssocID="{CB8DA1A0-F4BC-4B66-81BD-66E015E149AF}" presName="parTxOnlySpace" presStyleCnt="0"/>
      <dgm:spPr/>
    </dgm:pt>
    <dgm:pt modelId="{C20DFBC3-FB13-4F72-9EFD-F44C2D5A1F54}" type="pres">
      <dgm:prSet presAssocID="{3774F676-2660-4DCC-AFE2-590AAD034A1E}" presName="parTxOnly" presStyleLbl="node1" presStyleIdx="3" presStyleCnt="7">
        <dgm:presLayoutVars>
          <dgm:chMax val="0"/>
          <dgm:chPref val="0"/>
          <dgm:bulletEnabled val="1"/>
        </dgm:presLayoutVars>
      </dgm:prSet>
      <dgm:spPr/>
      <dgm:t>
        <a:bodyPr/>
        <a:lstStyle/>
        <a:p>
          <a:endParaRPr lang="en-CA"/>
        </a:p>
      </dgm:t>
    </dgm:pt>
    <dgm:pt modelId="{6BE656C8-F324-4E34-98AB-C8DD569A9E40}" type="pres">
      <dgm:prSet presAssocID="{4F3B9D05-2D36-4484-9D38-6B84197A5DD5}" presName="parTxOnlySpace" presStyleCnt="0"/>
      <dgm:spPr/>
    </dgm:pt>
    <dgm:pt modelId="{2EB3AAA7-0DD1-4AB1-975D-AFB2FFE3E05E}" type="pres">
      <dgm:prSet presAssocID="{EF20661F-FE65-4DB1-833A-5D4DFDBF4F4B}" presName="parTxOnly" presStyleLbl="node1" presStyleIdx="4" presStyleCnt="7">
        <dgm:presLayoutVars>
          <dgm:chMax val="0"/>
          <dgm:chPref val="0"/>
          <dgm:bulletEnabled val="1"/>
        </dgm:presLayoutVars>
      </dgm:prSet>
      <dgm:spPr/>
      <dgm:t>
        <a:bodyPr/>
        <a:lstStyle/>
        <a:p>
          <a:endParaRPr lang="en-CA"/>
        </a:p>
      </dgm:t>
    </dgm:pt>
    <dgm:pt modelId="{839CA2BF-6837-4AB6-AE61-0A2FC34CDF57}" type="pres">
      <dgm:prSet presAssocID="{8CF887EC-28A3-490A-BC6C-2F896D12D9F2}" presName="parTxOnlySpace" presStyleCnt="0"/>
      <dgm:spPr/>
    </dgm:pt>
    <dgm:pt modelId="{5007A849-720F-4577-A03B-489F552F43E8}" type="pres">
      <dgm:prSet presAssocID="{0DC8CE08-72B0-4A9B-8AFA-DA254B751027}" presName="parTxOnly" presStyleLbl="node1" presStyleIdx="5" presStyleCnt="7">
        <dgm:presLayoutVars>
          <dgm:chMax val="0"/>
          <dgm:chPref val="0"/>
          <dgm:bulletEnabled val="1"/>
        </dgm:presLayoutVars>
      </dgm:prSet>
      <dgm:spPr/>
      <dgm:t>
        <a:bodyPr/>
        <a:lstStyle/>
        <a:p>
          <a:endParaRPr lang="en-CA"/>
        </a:p>
      </dgm:t>
    </dgm:pt>
    <dgm:pt modelId="{547A420C-8849-4C1C-A5DC-EAFBE6C9410E}" type="pres">
      <dgm:prSet presAssocID="{CCCA3574-318F-4833-B708-4296BC2E525D}" presName="parTxOnlySpace" presStyleCnt="0"/>
      <dgm:spPr/>
    </dgm:pt>
    <dgm:pt modelId="{EA915C11-3F53-4D5C-8DBE-46B05F194C1E}" type="pres">
      <dgm:prSet presAssocID="{2D13ADE0-221C-4408-913D-0C7D80B4C8C4}" presName="parTxOnly" presStyleLbl="node1" presStyleIdx="6" presStyleCnt="7">
        <dgm:presLayoutVars>
          <dgm:chMax val="0"/>
          <dgm:chPref val="0"/>
          <dgm:bulletEnabled val="1"/>
        </dgm:presLayoutVars>
      </dgm:prSet>
      <dgm:spPr/>
      <dgm:t>
        <a:bodyPr/>
        <a:lstStyle/>
        <a:p>
          <a:endParaRPr lang="en-CA"/>
        </a:p>
      </dgm:t>
    </dgm:pt>
  </dgm:ptLst>
  <dgm:cxnLst>
    <dgm:cxn modelId="{32AB8F69-B458-3340-9504-6D05FEB3C9C0}" type="presOf" srcId="{350B0C95-17C3-4405-8A6E-EDD2ECA7B750}" destId="{70F50315-4523-4DB1-A770-0365DC3F64AA}" srcOrd="0" destOrd="0" presId="urn:microsoft.com/office/officeart/2005/8/layout/chevron1"/>
    <dgm:cxn modelId="{B760EE6B-AE18-4715-9F12-7EE823F736B7}" srcId="{42C9494C-F21C-49A3-A1A5-3856CC0CA91B}" destId="{2D13ADE0-221C-4408-913D-0C7D80B4C8C4}" srcOrd="6" destOrd="0" parTransId="{70124F9C-DD46-4CA9-BEF1-177B519ACD81}" sibTransId="{8DC4AD1D-6901-4B78-BA54-74EDBE6E5912}"/>
    <dgm:cxn modelId="{F52DFE7E-30CD-3746-B9AE-BCA70BC258EF}" type="presOf" srcId="{EF20661F-FE65-4DB1-833A-5D4DFDBF4F4B}" destId="{2EB3AAA7-0DD1-4AB1-975D-AFB2FFE3E05E}" srcOrd="0" destOrd="0" presId="urn:microsoft.com/office/officeart/2005/8/layout/chevron1"/>
    <dgm:cxn modelId="{82FC6BCB-1F64-4D86-8088-57275873730F}" srcId="{42C9494C-F21C-49A3-A1A5-3856CC0CA91B}" destId="{350B0C95-17C3-4405-8A6E-EDD2ECA7B750}" srcOrd="0" destOrd="0" parTransId="{AD6E09B1-D2AD-4A15-B661-2F96B69C5082}" sibTransId="{59A136EC-B428-4797-878E-A61F154D3131}"/>
    <dgm:cxn modelId="{805F23AF-C048-644F-B15E-48B8992A5DB9}" type="presOf" srcId="{A6A8B784-8699-462F-B7A9-20F982480A24}" destId="{007A6E7E-D0EE-49BD-80A1-5EE4E0F0FC00}" srcOrd="0" destOrd="0" presId="urn:microsoft.com/office/officeart/2005/8/layout/chevron1"/>
    <dgm:cxn modelId="{19FA95E7-FE52-B245-B209-B372B2E2B129}" type="presOf" srcId="{42C9494C-F21C-49A3-A1A5-3856CC0CA91B}" destId="{03BEDFD3-900E-4A25-BADE-57D4EB6AE010}" srcOrd="0" destOrd="0" presId="urn:microsoft.com/office/officeart/2005/8/layout/chevron1"/>
    <dgm:cxn modelId="{CEAD1F70-9CCA-E042-A1EE-3B776DA09089}" type="presOf" srcId="{F31887C6-2DC2-4073-844D-516EBD435A3A}" destId="{EB664C92-2386-4D9D-AA8C-CD1D3BA83AFD}" srcOrd="0" destOrd="0" presId="urn:microsoft.com/office/officeart/2005/8/layout/chevron1"/>
    <dgm:cxn modelId="{8279AADD-7F7E-994C-978F-CE5845C69696}" type="presOf" srcId="{2D13ADE0-221C-4408-913D-0C7D80B4C8C4}" destId="{EA915C11-3F53-4D5C-8DBE-46B05F194C1E}" srcOrd="0" destOrd="0" presId="urn:microsoft.com/office/officeart/2005/8/layout/chevron1"/>
    <dgm:cxn modelId="{65CA34F3-C800-EE48-9170-96BF7D1960F6}" type="presOf" srcId="{0DC8CE08-72B0-4A9B-8AFA-DA254B751027}" destId="{5007A849-720F-4577-A03B-489F552F43E8}" srcOrd="0" destOrd="0" presId="urn:microsoft.com/office/officeart/2005/8/layout/chevron1"/>
    <dgm:cxn modelId="{528814FC-AE65-40AE-B4E8-83DA596CB070}" srcId="{42C9494C-F21C-49A3-A1A5-3856CC0CA91B}" destId="{A6A8B784-8699-462F-B7A9-20F982480A24}" srcOrd="2" destOrd="0" parTransId="{718D1DEE-41DD-4FB7-9E67-EC581DD6CE84}" sibTransId="{CB8DA1A0-F4BC-4B66-81BD-66E015E149AF}"/>
    <dgm:cxn modelId="{E789071F-0F6F-43F5-8905-498A30468762}" srcId="{42C9494C-F21C-49A3-A1A5-3856CC0CA91B}" destId="{EF20661F-FE65-4DB1-833A-5D4DFDBF4F4B}" srcOrd="4" destOrd="0" parTransId="{1964BE97-509B-4CE9-B87A-02B87007B6B8}" sibTransId="{8CF887EC-28A3-490A-BC6C-2F896D12D9F2}"/>
    <dgm:cxn modelId="{5CAB22E2-FE24-47D2-87F8-7BD06D0440D3}" srcId="{42C9494C-F21C-49A3-A1A5-3856CC0CA91B}" destId="{F31887C6-2DC2-4073-844D-516EBD435A3A}" srcOrd="1" destOrd="0" parTransId="{B3C6A33B-172B-4484-875B-7F8E59AA26B4}" sibTransId="{0DC818D2-74E3-4E2B-A0E0-05215E8AF1DF}"/>
    <dgm:cxn modelId="{A891FCAA-7C12-436A-9E83-107576A4B345}" srcId="{42C9494C-F21C-49A3-A1A5-3856CC0CA91B}" destId="{3774F676-2660-4DCC-AFE2-590AAD034A1E}" srcOrd="3" destOrd="0" parTransId="{7972A250-36D6-4C82-8C41-FA0B78C4AAD5}" sibTransId="{4F3B9D05-2D36-4484-9D38-6B84197A5DD5}"/>
    <dgm:cxn modelId="{EE7E3B34-4E58-3746-878D-0441E7656398}" type="presOf" srcId="{3774F676-2660-4DCC-AFE2-590AAD034A1E}" destId="{C20DFBC3-FB13-4F72-9EFD-F44C2D5A1F54}" srcOrd="0" destOrd="0" presId="urn:microsoft.com/office/officeart/2005/8/layout/chevron1"/>
    <dgm:cxn modelId="{C0891C53-C461-47DD-89EC-D3D33929ABF3}" srcId="{42C9494C-F21C-49A3-A1A5-3856CC0CA91B}" destId="{0DC8CE08-72B0-4A9B-8AFA-DA254B751027}" srcOrd="5" destOrd="0" parTransId="{5E567097-B584-41F9-84B0-DA9CE9866021}" sibTransId="{CCCA3574-318F-4833-B708-4296BC2E525D}"/>
    <dgm:cxn modelId="{481D7872-1A77-A94D-8DF2-45866ECCE3E1}" type="presParOf" srcId="{03BEDFD3-900E-4A25-BADE-57D4EB6AE010}" destId="{70F50315-4523-4DB1-A770-0365DC3F64AA}" srcOrd="0" destOrd="0" presId="urn:microsoft.com/office/officeart/2005/8/layout/chevron1"/>
    <dgm:cxn modelId="{CB16E4EF-28C2-5D4F-AC76-C8CB29FA711F}" type="presParOf" srcId="{03BEDFD3-900E-4A25-BADE-57D4EB6AE010}" destId="{3418C868-C73E-4895-AADD-1B72D0ACE2A0}" srcOrd="1" destOrd="0" presId="urn:microsoft.com/office/officeart/2005/8/layout/chevron1"/>
    <dgm:cxn modelId="{550CB880-2023-604A-A008-63AF1727D30B}" type="presParOf" srcId="{03BEDFD3-900E-4A25-BADE-57D4EB6AE010}" destId="{EB664C92-2386-4D9D-AA8C-CD1D3BA83AFD}" srcOrd="2" destOrd="0" presId="urn:microsoft.com/office/officeart/2005/8/layout/chevron1"/>
    <dgm:cxn modelId="{0FD90B8B-5EE7-C740-9140-A208993AF0F6}" type="presParOf" srcId="{03BEDFD3-900E-4A25-BADE-57D4EB6AE010}" destId="{07EB379F-E6C8-45A0-8150-A40044E811B2}" srcOrd="3" destOrd="0" presId="urn:microsoft.com/office/officeart/2005/8/layout/chevron1"/>
    <dgm:cxn modelId="{AA0FB63F-C246-184D-A478-37EBA4B6E60B}" type="presParOf" srcId="{03BEDFD3-900E-4A25-BADE-57D4EB6AE010}" destId="{007A6E7E-D0EE-49BD-80A1-5EE4E0F0FC00}" srcOrd="4" destOrd="0" presId="urn:microsoft.com/office/officeart/2005/8/layout/chevron1"/>
    <dgm:cxn modelId="{B52B5FAD-3870-6A42-9613-8EC5801B2BA2}" type="presParOf" srcId="{03BEDFD3-900E-4A25-BADE-57D4EB6AE010}" destId="{18EACE71-8ACE-48C4-9762-E05197119CD8}" srcOrd="5" destOrd="0" presId="urn:microsoft.com/office/officeart/2005/8/layout/chevron1"/>
    <dgm:cxn modelId="{F3DCDE9F-5F43-074B-9794-DCCBB64FED7F}" type="presParOf" srcId="{03BEDFD3-900E-4A25-BADE-57D4EB6AE010}" destId="{C20DFBC3-FB13-4F72-9EFD-F44C2D5A1F54}" srcOrd="6" destOrd="0" presId="urn:microsoft.com/office/officeart/2005/8/layout/chevron1"/>
    <dgm:cxn modelId="{65DFF471-07CE-D345-AF5D-1B9EDC4844EB}" type="presParOf" srcId="{03BEDFD3-900E-4A25-BADE-57D4EB6AE010}" destId="{6BE656C8-F324-4E34-98AB-C8DD569A9E40}" srcOrd="7" destOrd="0" presId="urn:microsoft.com/office/officeart/2005/8/layout/chevron1"/>
    <dgm:cxn modelId="{9E5B631A-4528-5046-AB9C-8C2AA0EB807D}" type="presParOf" srcId="{03BEDFD3-900E-4A25-BADE-57D4EB6AE010}" destId="{2EB3AAA7-0DD1-4AB1-975D-AFB2FFE3E05E}" srcOrd="8" destOrd="0" presId="urn:microsoft.com/office/officeart/2005/8/layout/chevron1"/>
    <dgm:cxn modelId="{62EBAA37-2CCC-D94B-94D2-E366EB7CDE35}" type="presParOf" srcId="{03BEDFD3-900E-4A25-BADE-57D4EB6AE010}" destId="{839CA2BF-6837-4AB6-AE61-0A2FC34CDF57}" srcOrd="9" destOrd="0" presId="urn:microsoft.com/office/officeart/2005/8/layout/chevron1"/>
    <dgm:cxn modelId="{F3406F55-74D5-0445-B42E-CB5871607ECB}" type="presParOf" srcId="{03BEDFD3-900E-4A25-BADE-57D4EB6AE010}" destId="{5007A849-720F-4577-A03B-489F552F43E8}" srcOrd="10" destOrd="0" presId="urn:microsoft.com/office/officeart/2005/8/layout/chevron1"/>
    <dgm:cxn modelId="{5D15388E-3D33-0A4A-BA84-5B4BB5F89A6D}" type="presParOf" srcId="{03BEDFD3-900E-4A25-BADE-57D4EB6AE010}" destId="{547A420C-8849-4C1C-A5DC-EAFBE6C9410E}" srcOrd="11" destOrd="0" presId="urn:microsoft.com/office/officeart/2005/8/layout/chevron1"/>
    <dgm:cxn modelId="{F0E5EF67-DD92-DB41-827C-73E1D44FFFA6}" type="presParOf" srcId="{03BEDFD3-900E-4A25-BADE-57D4EB6AE010}" destId="{EA915C11-3F53-4D5C-8DBE-46B05F194C1E}"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F50315-4523-4DB1-A770-0365DC3F64AA}">
      <dsp:nvSpPr>
        <dsp:cNvPr id="0" name=""/>
        <dsp:cNvSpPr/>
      </dsp:nvSpPr>
      <dsp:spPr>
        <a:xfrm>
          <a:off x="0" y="538271"/>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Baseline</a:t>
          </a:r>
          <a:endParaRPr lang="en-CA" sz="1200" b="1" kern="1200" dirty="0">
            <a:solidFill>
              <a:schemeClr val="tx1"/>
            </a:solidFill>
          </a:endParaRPr>
        </a:p>
      </dsp:txBody>
      <dsp:txXfrm>
        <a:off x="0" y="538271"/>
        <a:ext cx="1168796" cy="467518"/>
      </dsp:txXfrm>
    </dsp:sp>
    <dsp:sp modelId="{EB664C92-2386-4D9D-AA8C-CD1D3BA83AFD}">
      <dsp:nvSpPr>
        <dsp:cNvPr id="0" name=""/>
        <dsp:cNvSpPr/>
      </dsp:nvSpPr>
      <dsp:spPr>
        <a:xfrm>
          <a:off x="1080120" y="556009"/>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 month</a:t>
          </a:r>
          <a:endParaRPr lang="en-CA" sz="1200" b="1" kern="1200" dirty="0">
            <a:solidFill>
              <a:schemeClr val="tx1"/>
            </a:solidFill>
          </a:endParaRPr>
        </a:p>
      </dsp:txBody>
      <dsp:txXfrm>
        <a:off x="1080120" y="556009"/>
        <a:ext cx="1168796" cy="467518"/>
      </dsp:txXfrm>
    </dsp:sp>
    <dsp:sp modelId="{007A6E7E-D0EE-49BD-80A1-5EE4E0F0FC00}">
      <dsp:nvSpPr>
        <dsp:cNvPr id="0" name=""/>
        <dsp:cNvSpPr/>
      </dsp:nvSpPr>
      <dsp:spPr>
        <a:xfrm>
          <a:off x="2103834" y="538271"/>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3 months</a:t>
          </a:r>
          <a:endParaRPr lang="en-CA" sz="1200" b="1" kern="1200" dirty="0">
            <a:solidFill>
              <a:schemeClr val="tx1"/>
            </a:solidFill>
          </a:endParaRPr>
        </a:p>
      </dsp:txBody>
      <dsp:txXfrm>
        <a:off x="2103834" y="538271"/>
        <a:ext cx="1168796" cy="467518"/>
      </dsp:txXfrm>
    </dsp:sp>
    <dsp:sp modelId="{C20DFBC3-FB13-4F72-9EFD-F44C2D5A1F54}">
      <dsp:nvSpPr>
        <dsp:cNvPr id="0" name=""/>
        <dsp:cNvSpPr/>
      </dsp:nvSpPr>
      <dsp:spPr>
        <a:xfrm>
          <a:off x="3155751" y="538271"/>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6 months</a:t>
          </a:r>
          <a:endParaRPr lang="en-CA" sz="1200" b="1" kern="1200" dirty="0">
            <a:solidFill>
              <a:schemeClr val="tx1"/>
            </a:solidFill>
          </a:endParaRPr>
        </a:p>
      </dsp:txBody>
      <dsp:txXfrm>
        <a:off x="3155751" y="538271"/>
        <a:ext cx="1168796" cy="467518"/>
      </dsp:txXfrm>
    </dsp:sp>
    <dsp:sp modelId="{2EB3AAA7-0DD1-4AB1-975D-AFB2FFE3E05E}">
      <dsp:nvSpPr>
        <dsp:cNvPr id="0" name=""/>
        <dsp:cNvSpPr/>
      </dsp:nvSpPr>
      <dsp:spPr>
        <a:xfrm>
          <a:off x="4207668" y="538271"/>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12 months</a:t>
          </a:r>
          <a:endParaRPr lang="en-CA" sz="1200" b="1" kern="1200" dirty="0">
            <a:solidFill>
              <a:schemeClr val="tx1"/>
            </a:solidFill>
          </a:endParaRPr>
        </a:p>
      </dsp:txBody>
      <dsp:txXfrm>
        <a:off x="4207668" y="538271"/>
        <a:ext cx="1168796" cy="467518"/>
      </dsp:txXfrm>
    </dsp:sp>
    <dsp:sp modelId="{5007A849-720F-4577-A03B-489F552F43E8}">
      <dsp:nvSpPr>
        <dsp:cNvPr id="0" name=""/>
        <dsp:cNvSpPr/>
      </dsp:nvSpPr>
      <dsp:spPr>
        <a:xfrm>
          <a:off x="5259585" y="538271"/>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18 months</a:t>
          </a:r>
          <a:endParaRPr lang="en-CA" sz="1200" b="1" kern="1200" dirty="0">
            <a:solidFill>
              <a:schemeClr val="tx1"/>
            </a:solidFill>
          </a:endParaRPr>
        </a:p>
      </dsp:txBody>
      <dsp:txXfrm>
        <a:off x="5259585" y="538271"/>
        <a:ext cx="1168796" cy="467518"/>
      </dsp:txXfrm>
    </dsp:sp>
    <dsp:sp modelId="{EA915C11-3F53-4D5C-8DBE-46B05F194C1E}">
      <dsp:nvSpPr>
        <dsp:cNvPr id="0" name=""/>
        <dsp:cNvSpPr/>
      </dsp:nvSpPr>
      <dsp:spPr>
        <a:xfrm>
          <a:off x="6311503" y="538271"/>
          <a:ext cx="1168796" cy="46751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24 months</a:t>
          </a:r>
          <a:endParaRPr lang="en-CA" sz="1200" b="1" kern="1200" dirty="0">
            <a:solidFill>
              <a:schemeClr val="tx1"/>
            </a:solidFill>
          </a:endParaRPr>
        </a:p>
      </dsp:txBody>
      <dsp:txXfrm>
        <a:off x="6311503" y="538271"/>
        <a:ext cx="1168796" cy="4675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F50315-4523-4DB1-A770-0365DC3F64AA}">
      <dsp:nvSpPr>
        <dsp:cNvPr id="0" name=""/>
        <dsp:cNvSpPr/>
      </dsp:nvSpPr>
      <dsp:spPr>
        <a:xfrm>
          <a:off x="0" y="538271"/>
          <a:ext cx="1168796" cy="467518"/>
        </a:xfrm>
        <a:prstGeom prst="chevron">
          <a:avLst/>
        </a:prstGeom>
        <a:solidFill>
          <a:schemeClr val="accent1">
            <a:hueOff val="0"/>
            <a:satOff val="0"/>
            <a:lumOff val="0"/>
            <a:alphaOff val="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Baseline</a:t>
          </a:r>
          <a:endParaRPr lang="en-CA" sz="1200" b="1" kern="1200" dirty="0">
            <a:solidFill>
              <a:schemeClr val="tx1"/>
            </a:solidFill>
          </a:endParaRPr>
        </a:p>
      </dsp:txBody>
      <dsp:txXfrm>
        <a:off x="0" y="538271"/>
        <a:ext cx="1168796" cy="467518"/>
      </dsp:txXfrm>
    </dsp:sp>
    <dsp:sp modelId="{EB664C92-2386-4D9D-AA8C-CD1D3BA83AFD}">
      <dsp:nvSpPr>
        <dsp:cNvPr id="0" name=""/>
        <dsp:cNvSpPr/>
      </dsp:nvSpPr>
      <dsp:spPr>
        <a:xfrm>
          <a:off x="1080120" y="556009"/>
          <a:ext cx="1168796" cy="467518"/>
        </a:xfrm>
        <a:prstGeom prst="chevron">
          <a:avLst/>
        </a:prstGeom>
        <a:solidFill>
          <a:schemeClr val="accent1">
            <a:hueOff val="0"/>
            <a:satOff val="0"/>
            <a:lumOff val="0"/>
            <a:alphaOff val="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 month</a:t>
          </a:r>
          <a:endParaRPr lang="en-CA" sz="1200" b="1" kern="1200" dirty="0">
            <a:solidFill>
              <a:schemeClr val="tx1"/>
            </a:solidFill>
          </a:endParaRPr>
        </a:p>
      </dsp:txBody>
      <dsp:txXfrm>
        <a:off x="1080120" y="556009"/>
        <a:ext cx="1168796" cy="467518"/>
      </dsp:txXfrm>
    </dsp:sp>
    <dsp:sp modelId="{007A6E7E-D0EE-49BD-80A1-5EE4E0F0FC00}">
      <dsp:nvSpPr>
        <dsp:cNvPr id="0" name=""/>
        <dsp:cNvSpPr/>
      </dsp:nvSpPr>
      <dsp:spPr>
        <a:xfrm>
          <a:off x="2103834"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3 months</a:t>
          </a:r>
          <a:endParaRPr lang="en-CA" sz="1200" b="1" kern="1200" dirty="0">
            <a:solidFill>
              <a:schemeClr val="tx1"/>
            </a:solidFill>
          </a:endParaRPr>
        </a:p>
      </dsp:txBody>
      <dsp:txXfrm>
        <a:off x="2103834" y="538271"/>
        <a:ext cx="1168796" cy="467518"/>
      </dsp:txXfrm>
    </dsp:sp>
    <dsp:sp modelId="{C20DFBC3-FB13-4F72-9EFD-F44C2D5A1F54}">
      <dsp:nvSpPr>
        <dsp:cNvPr id="0" name=""/>
        <dsp:cNvSpPr/>
      </dsp:nvSpPr>
      <dsp:spPr>
        <a:xfrm>
          <a:off x="3155751"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6 months</a:t>
          </a:r>
          <a:endParaRPr lang="en-CA" sz="1200" b="1" kern="1200" dirty="0">
            <a:solidFill>
              <a:schemeClr val="tx1"/>
            </a:solidFill>
          </a:endParaRPr>
        </a:p>
      </dsp:txBody>
      <dsp:txXfrm>
        <a:off x="3155751" y="538271"/>
        <a:ext cx="1168796" cy="467518"/>
      </dsp:txXfrm>
    </dsp:sp>
    <dsp:sp modelId="{2EB3AAA7-0DD1-4AB1-975D-AFB2FFE3E05E}">
      <dsp:nvSpPr>
        <dsp:cNvPr id="0" name=""/>
        <dsp:cNvSpPr/>
      </dsp:nvSpPr>
      <dsp:spPr>
        <a:xfrm>
          <a:off x="4207668"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12 months</a:t>
          </a:r>
          <a:endParaRPr lang="en-CA" sz="1200" b="1" kern="1200" dirty="0">
            <a:solidFill>
              <a:schemeClr val="tx1"/>
            </a:solidFill>
          </a:endParaRPr>
        </a:p>
      </dsp:txBody>
      <dsp:txXfrm>
        <a:off x="4207668" y="538271"/>
        <a:ext cx="1168796" cy="467518"/>
      </dsp:txXfrm>
    </dsp:sp>
    <dsp:sp modelId="{5007A849-720F-4577-A03B-489F552F43E8}">
      <dsp:nvSpPr>
        <dsp:cNvPr id="0" name=""/>
        <dsp:cNvSpPr/>
      </dsp:nvSpPr>
      <dsp:spPr>
        <a:xfrm>
          <a:off x="5259585"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18 months</a:t>
          </a:r>
          <a:endParaRPr lang="en-CA" sz="1200" b="1" kern="1200" dirty="0">
            <a:solidFill>
              <a:schemeClr val="tx1"/>
            </a:solidFill>
          </a:endParaRPr>
        </a:p>
      </dsp:txBody>
      <dsp:txXfrm>
        <a:off x="5259585" y="538271"/>
        <a:ext cx="1168796" cy="467518"/>
      </dsp:txXfrm>
    </dsp:sp>
    <dsp:sp modelId="{EA915C11-3F53-4D5C-8DBE-46B05F194C1E}">
      <dsp:nvSpPr>
        <dsp:cNvPr id="0" name=""/>
        <dsp:cNvSpPr/>
      </dsp:nvSpPr>
      <dsp:spPr>
        <a:xfrm>
          <a:off x="6311503"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24 months</a:t>
          </a:r>
          <a:endParaRPr lang="en-CA" sz="1200" b="1" kern="1200" dirty="0">
            <a:solidFill>
              <a:schemeClr val="tx1"/>
            </a:solidFill>
          </a:endParaRPr>
        </a:p>
      </dsp:txBody>
      <dsp:txXfrm>
        <a:off x="6311503" y="538271"/>
        <a:ext cx="1168796" cy="4675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F50315-4523-4DB1-A770-0365DC3F64AA}">
      <dsp:nvSpPr>
        <dsp:cNvPr id="0" name=""/>
        <dsp:cNvSpPr/>
      </dsp:nvSpPr>
      <dsp:spPr>
        <a:xfrm>
          <a:off x="0" y="538271"/>
          <a:ext cx="1168796" cy="467518"/>
        </a:xfrm>
        <a:prstGeom prst="chevron">
          <a:avLst/>
        </a:prstGeom>
        <a:solidFill>
          <a:schemeClr val="accent1">
            <a:hueOff val="0"/>
            <a:satOff val="0"/>
            <a:lumOff val="0"/>
            <a:alphaOff val="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Baseline</a:t>
          </a:r>
          <a:endParaRPr lang="en-CA" sz="1200" b="1" kern="1200" dirty="0">
            <a:solidFill>
              <a:schemeClr val="tx1"/>
            </a:solidFill>
          </a:endParaRPr>
        </a:p>
      </dsp:txBody>
      <dsp:txXfrm>
        <a:off x="0" y="538271"/>
        <a:ext cx="1168796" cy="467518"/>
      </dsp:txXfrm>
    </dsp:sp>
    <dsp:sp modelId="{EB664C92-2386-4D9D-AA8C-CD1D3BA83AFD}">
      <dsp:nvSpPr>
        <dsp:cNvPr id="0" name=""/>
        <dsp:cNvSpPr/>
      </dsp:nvSpPr>
      <dsp:spPr>
        <a:xfrm>
          <a:off x="1080120" y="556009"/>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 month</a:t>
          </a:r>
          <a:endParaRPr lang="en-CA" sz="1200" b="1" kern="1200" dirty="0">
            <a:solidFill>
              <a:schemeClr val="tx1"/>
            </a:solidFill>
          </a:endParaRPr>
        </a:p>
      </dsp:txBody>
      <dsp:txXfrm>
        <a:off x="1080120" y="556009"/>
        <a:ext cx="1168796" cy="467518"/>
      </dsp:txXfrm>
    </dsp:sp>
    <dsp:sp modelId="{007A6E7E-D0EE-49BD-80A1-5EE4E0F0FC00}">
      <dsp:nvSpPr>
        <dsp:cNvPr id="0" name=""/>
        <dsp:cNvSpPr/>
      </dsp:nvSpPr>
      <dsp:spPr>
        <a:xfrm>
          <a:off x="2103834" y="538271"/>
          <a:ext cx="1168796" cy="467518"/>
        </a:xfrm>
        <a:prstGeom prst="chevron">
          <a:avLst/>
        </a:prstGeom>
        <a:solidFill>
          <a:schemeClr val="accent1"/>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3 months</a:t>
          </a:r>
          <a:endParaRPr lang="en-CA" sz="1200" b="1" kern="1200" dirty="0">
            <a:solidFill>
              <a:schemeClr val="tx1"/>
            </a:solidFill>
          </a:endParaRPr>
        </a:p>
      </dsp:txBody>
      <dsp:txXfrm>
        <a:off x="2103834" y="538271"/>
        <a:ext cx="1168796" cy="467518"/>
      </dsp:txXfrm>
    </dsp:sp>
    <dsp:sp modelId="{C20DFBC3-FB13-4F72-9EFD-F44C2D5A1F54}">
      <dsp:nvSpPr>
        <dsp:cNvPr id="0" name=""/>
        <dsp:cNvSpPr/>
      </dsp:nvSpPr>
      <dsp:spPr>
        <a:xfrm>
          <a:off x="3155751" y="538271"/>
          <a:ext cx="1168796" cy="467518"/>
        </a:xfrm>
        <a:prstGeom prst="chevron">
          <a:avLst/>
        </a:prstGeom>
        <a:solidFill>
          <a:schemeClr val="accent1"/>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6 months</a:t>
          </a:r>
          <a:endParaRPr lang="en-CA" sz="1200" b="1" kern="1200" dirty="0">
            <a:solidFill>
              <a:schemeClr val="tx1"/>
            </a:solidFill>
          </a:endParaRPr>
        </a:p>
      </dsp:txBody>
      <dsp:txXfrm>
        <a:off x="3155751" y="538271"/>
        <a:ext cx="1168796" cy="467518"/>
      </dsp:txXfrm>
    </dsp:sp>
    <dsp:sp modelId="{2EB3AAA7-0DD1-4AB1-975D-AFB2FFE3E05E}">
      <dsp:nvSpPr>
        <dsp:cNvPr id="0" name=""/>
        <dsp:cNvSpPr/>
      </dsp:nvSpPr>
      <dsp:spPr>
        <a:xfrm>
          <a:off x="4207668" y="538271"/>
          <a:ext cx="1168796" cy="467518"/>
        </a:xfrm>
        <a:prstGeom prst="chevron">
          <a:avLst/>
        </a:prstGeom>
        <a:solidFill>
          <a:schemeClr val="accent1"/>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12 months</a:t>
          </a:r>
          <a:endParaRPr lang="en-CA" sz="1200" b="1" kern="1200" dirty="0">
            <a:solidFill>
              <a:schemeClr val="tx1"/>
            </a:solidFill>
          </a:endParaRPr>
        </a:p>
      </dsp:txBody>
      <dsp:txXfrm>
        <a:off x="4207668" y="538271"/>
        <a:ext cx="1168796" cy="467518"/>
      </dsp:txXfrm>
    </dsp:sp>
    <dsp:sp modelId="{5007A849-720F-4577-A03B-489F552F43E8}">
      <dsp:nvSpPr>
        <dsp:cNvPr id="0" name=""/>
        <dsp:cNvSpPr/>
      </dsp:nvSpPr>
      <dsp:spPr>
        <a:xfrm>
          <a:off x="5259585"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18 months</a:t>
          </a:r>
          <a:endParaRPr lang="en-CA" sz="1200" b="1" kern="1200" dirty="0">
            <a:solidFill>
              <a:schemeClr val="tx1"/>
            </a:solidFill>
          </a:endParaRPr>
        </a:p>
      </dsp:txBody>
      <dsp:txXfrm>
        <a:off x="5259585" y="538271"/>
        <a:ext cx="1168796" cy="467518"/>
      </dsp:txXfrm>
    </dsp:sp>
    <dsp:sp modelId="{EA915C11-3F53-4D5C-8DBE-46B05F194C1E}">
      <dsp:nvSpPr>
        <dsp:cNvPr id="0" name=""/>
        <dsp:cNvSpPr/>
      </dsp:nvSpPr>
      <dsp:spPr>
        <a:xfrm>
          <a:off x="6311503" y="538271"/>
          <a:ext cx="1168796" cy="467518"/>
        </a:xfrm>
        <a:prstGeom prst="chevron">
          <a:avLst/>
        </a:prstGeom>
        <a:solidFill>
          <a:schemeClr val="accent1">
            <a:lumMod val="20000"/>
            <a:lumOff val="80000"/>
          </a:schemeClr>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CA" sz="1200" b="1" kern="1200" dirty="0" smtClean="0">
              <a:solidFill>
                <a:schemeClr val="tx1"/>
              </a:solidFill>
            </a:rPr>
            <a:t>24 months</a:t>
          </a:r>
          <a:endParaRPr lang="en-CA" sz="1200" b="1" kern="1200" dirty="0">
            <a:solidFill>
              <a:schemeClr val="tx1"/>
            </a:solidFill>
          </a:endParaRPr>
        </a:p>
      </dsp:txBody>
      <dsp:txXfrm>
        <a:off x="6311503" y="538271"/>
        <a:ext cx="1168796" cy="4675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BB5F8-5C61-3848-9C2F-F04B396B1349}" type="datetimeFigureOut">
              <a:rPr lang="en-US" smtClean="0"/>
              <a:pPr/>
              <a:t>6/9/14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57B12-839F-DA41-8701-285CCBFC7A9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42441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accomplish this goal, we are conducting 5 research projects organized</a:t>
            </a:r>
            <a:r>
              <a:rPr lang="en-US" baseline="0" dirty="0" smtClean="0"/>
              <a:t> under 2 themes to answer 3 questions. The 2 themes are measurement and intervention. Under the intervention theme we have 2 streams: skills training and assistive technology development. Our 3 questions are: (1) How are power wheelchairs used now?; (2) How can power wheelchairs be used better?; (3) How can power wheelchairs be better? The 5 projects include… As you can see from our framework / schematic the results of each of the projects inform the others to varying degrees and also in varying ways. So now I’ll briefly take you through the 5 research projects. Each are in a different phase, ranging from completed to early stages. First I’ll address the Question of How are Power Wheelchairs Used Now? And take you through 3 projects…</a:t>
            </a:r>
            <a:endParaRPr lang="en-US" dirty="0"/>
          </a:p>
        </p:txBody>
      </p:sp>
      <p:sp>
        <p:nvSpPr>
          <p:cNvPr id="4" name="Slide Number Placeholder 3"/>
          <p:cNvSpPr>
            <a:spLocks noGrp="1"/>
          </p:cNvSpPr>
          <p:nvPr>
            <p:ph type="sldNum" sz="quarter" idx="10"/>
          </p:nvPr>
        </p:nvSpPr>
        <p:spPr/>
        <p:txBody>
          <a:bodyPr/>
          <a:lstStyle/>
          <a:p>
            <a:fld id="{FFDC7771-5998-3342-989E-A76826D093C2}"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486650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LSA measures frequency and independency of mobility across a continuum of environments through which a person reports moving during the prior 4 weeks. From bedroom to own home to around own home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yard), to one’s neighborhood, outside one’s neighborhood,</a:t>
            </a:r>
            <a:r>
              <a:rPr lang="en-US" sz="1200" kern="1200" baseline="0" dirty="0" smtClean="0">
                <a:solidFill>
                  <a:schemeClr val="tx1"/>
                </a:solidFill>
                <a:effectLst/>
                <a:latin typeface="+mn-lt"/>
                <a:ea typeface="+mn-ea"/>
                <a:cs typeface="+mn-cs"/>
              </a:rPr>
              <a:t> but within one’s town, </a:t>
            </a:r>
            <a:r>
              <a:rPr lang="en-US" sz="1200" kern="1200" dirty="0" smtClean="0">
                <a:solidFill>
                  <a:schemeClr val="tx1"/>
                </a:solidFill>
                <a:effectLst/>
                <a:latin typeface="+mn-lt"/>
                <a:ea typeface="+mn-ea"/>
                <a:cs typeface="+mn-cs"/>
              </a:rPr>
              <a:t>to outside</a:t>
            </a:r>
            <a:r>
              <a:rPr lang="en-US" sz="1200" kern="1200" baseline="0" dirty="0" smtClean="0">
                <a:solidFill>
                  <a:schemeClr val="tx1"/>
                </a:solidFill>
                <a:effectLst/>
                <a:latin typeface="+mn-lt"/>
                <a:ea typeface="+mn-ea"/>
                <a:cs typeface="+mn-cs"/>
              </a:rPr>
              <a:t> one’s</a:t>
            </a:r>
            <a:r>
              <a:rPr lang="en-US" sz="1200" kern="1200" dirty="0" smtClean="0">
                <a:solidFill>
                  <a:schemeClr val="tx1"/>
                </a:solidFill>
                <a:effectLst/>
                <a:latin typeface="+mn-lt"/>
                <a:ea typeface="+mn-ea"/>
                <a:cs typeface="+mn-cs"/>
              </a:rPr>
              <a:t> town.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Maximal life-space - the greatest distance attained with the help of devices and/or persons if needed. The higher the score,</a:t>
            </a:r>
            <a:r>
              <a:rPr lang="en-US" sz="1200" kern="1200" baseline="0" dirty="0" smtClean="0">
                <a:solidFill>
                  <a:schemeClr val="tx1"/>
                </a:solidFill>
                <a:effectLst/>
                <a:latin typeface="+mn-lt"/>
                <a:ea typeface="+mn-ea"/>
                <a:cs typeface="+mn-cs"/>
              </a:rPr>
              <a:t> the greater the life space travelled.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F44B4A7-1EA1-5649-9222-1741A7E715A3}"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4663051"/>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4B4A7-1EA1-5649-9222-1741A7E715A3}"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46630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This group has developed a program of research with the ultimate goal of improving the wheeled mobility of older adults. The team is funded by CIHR for a 6 year grant, of which Bill Miller is the PI. Five projects will be completed during this 6 yr period. Today I’m going to talk to you about part of one of these projects, but if you’re interested in learning more about this team and the work, website www.canwheel.ca.</a:t>
            </a:r>
            <a:endParaRPr lang="en-CA" dirty="0"/>
          </a:p>
        </p:txBody>
      </p:sp>
      <p:sp>
        <p:nvSpPr>
          <p:cNvPr id="4" name="Slide Number Placeholder 3"/>
          <p:cNvSpPr>
            <a:spLocks noGrp="1"/>
          </p:cNvSpPr>
          <p:nvPr>
            <p:ph type="sldNum" sz="quarter" idx="10"/>
          </p:nvPr>
        </p:nvSpPr>
        <p:spPr/>
        <p:txBody>
          <a:bodyPr/>
          <a:lstStyle/>
          <a:p>
            <a:fld id="{7D989B57-B2E1-4B75-AD7E-7059BA77FBA3}" type="slidenum">
              <a:rPr lang="en-CA" smtClean="0"/>
              <a:pPr/>
              <a:t>10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EFFECTIVENESS</a:t>
            </a:r>
            <a:r>
              <a:rPr lang="en-US" dirty="0" smtClean="0"/>
              <a:t>: objectively examines the impact of the PWC at the individual wheelchair user’s level with a focus on functioning in activities and participation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smtClean="0"/>
              <a:t>SOCIAL</a:t>
            </a:r>
            <a:r>
              <a:rPr lang="en-US" sz="1200" u="sng" baseline="0" dirty="0" smtClean="0"/>
              <a:t> SIGNIFICANCE</a:t>
            </a:r>
            <a:r>
              <a:rPr lang="en-US" sz="1200" dirty="0" smtClean="0"/>
              <a:t>: examines the impact of the PWC on society, from the caregiver perspective.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smtClean="0"/>
              <a:t>SUBJECTIVE WELL-BEING</a:t>
            </a:r>
            <a:r>
              <a:rPr lang="en-US" sz="1200" dirty="0" smtClean="0"/>
              <a:t>: examines the impact of the PWC on psychological functioning (e.g. confidence) and quality of life (e.g., perceived participation).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A58331F-083B-544D-8782-88BE2403288B}"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375480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WCU</a:t>
            </a:r>
            <a:r>
              <a:rPr lang="en-US" baseline="0" dirty="0" smtClean="0"/>
              <a:t> = 127</a:t>
            </a:r>
          </a:p>
          <a:p>
            <a:r>
              <a:rPr lang="en-US" baseline="0" dirty="0" smtClean="0"/>
              <a:t>CG = 35</a:t>
            </a:r>
          </a:p>
          <a:p>
            <a:r>
              <a:rPr lang="en-US" baseline="0" dirty="0" smtClean="0"/>
              <a:t>WD = 17</a:t>
            </a:r>
          </a:p>
          <a:p>
            <a:endParaRPr lang="en-US" baseline="0" dirty="0" smtClean="0"/>
          </a:p>
          <a:p>
            <a:r>
              <a:rPr lang="en-CA" sz="1200" kern="1200" dirty="0" smtClean="0">
                <a:solidFill>
                  <a:schemeClr val="tx1"/>
                </a:solidFill>
                <a:effectLst/>
                <a:latin typeface="+mn-lt"/>
                <a:ea typeface="+mn-ea"/>
                <a:cs typeface="+mn-cs"/>
              </a:rPr>
              <a:t>Quebec City: done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Montreal: done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Toronto: done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Halifax: 4 data collection sessions left, all T5 (1 Cohort 1/2, 2 Cohort 3, and 1 Cohort 4) – 1 </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data collection will be done by Jan 2014</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London: 8 data collection sessions left (2 at T4 [1 Cohort 1/2 and 1 Cohort 4) &amp; 6 at T5 [4 Cohort 1/2 &amp; 2 Cohort 4)). 1 </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data collection will be done by Jan. 31, 2014 at the latest.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Vancouver: 9 data collection sessions left to complete T5 (all Cohort 1/2)… many more for T6/T7 – 1 year data collection will be done by Oct. 18, 2013 at the latest. </a:t>
            </a:r>
          </a:p>
          <a:p>
            <a:r>
              <a:rPr lang="en-CA" sz="1200" kern="1200" dirty="0" smtClean="0">
                <a:solidFill>
                  <a:schemeClr val="tx1"/>
                </a:solidFill>
                <a:effectLst/>
                <a:latin typeface="+mn-lt"/>
                <a:ea typeface="+mn-ea"/>
                <a:cs typeface="+mn-cs"/>
              </a:rPr>
              <a:t>2 Year</a:t>
            </a:r>
            <a:r>
              <a:rPr lang="en-CA" sz="1200" kern="1200" baseline="0" dirty="0" smtClean="0">
                <a:solidFill>
                  <a:schemeClr val="tx1"/>
                </a:solidFill>
                <a:effectLst/>
                <a:latin typeface="+mn-lt"/>
                <a:ea typeface="+mn-ea"/>
                <a:cs typeface="+mn-cs"/>
              </a:rPr>
              <a:t> Data Collection will be done by: Sept. 18, 2014</a:t>
            </a:r>
            <a:endParaRPr lang="en-US" dirty="0"/>
          </a:p>
        </p:txBody>
      </p:sp>
      <p:sp>
        <p:nvSpPr>
          <p:cNvPr id="4" name="Slide Number Placeholder 3"/>
          <p:cNvSpPr>
            <a:spLocks noGrp="1"/>
          </p:cNvSpPr>
          <p:nvPr>
            <p:ph type="sldNum" sz="quarter" idx="10"/>
          </p:nvPr>
        </p:nvSpPr>
        <p:spPr/>
        <p:txBody>
          <a:bodyPr/>
          <a:lstStyle/>
          <a:p>
            <a:fld id="{B7D57B12-839F-DA41-8701-285CCBFC7A94}"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51507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times (baseline, 4 months, 13 months and 25 months) during the 2 year study</a:t>
            </a:r>
            <a:r>
              <a:rPr lang="en-US" dirty="0" smtClean="0">
                <a:effectLst/>
              </a:rPr>
              <a:t> </a:t>
            </a:r>
          </a:p>
          <a:p>
            <a:r>
              <a:rPr lang="en-US" dirty="0" smtClean="0">
                <a:effectLst/>
              </a:rPr>
              <a:t>Done Jan. 2014</a:t>
            </a:r>
            <a:endParaRPr lang="en-US" dirty="0"/>
          </a:p>
        </p:txBody>
      </p:sp>
      <p:sp>
        <p:nvSpPr>
          <p:cNvPr id="4" name="Slide Number Placeholder 3"/>
          <p:cNvSpPr>
            <a:spLocks noGrp="1"/>
          </p:cNvSpPr>
          <p:nvPr>
            <p:ph type="sldNum" sz="quarter" idx="10"/>
          </p:nvPr>
        </p:nvSpPr>
        <p:spPr/>
        <p:txBody>
          <a:bodyPr/>
          <a:lstStyle/>
          <a:p>
            <a:fld id="{B7D57B12-839F-DA41-8701-285CCBFC7A94}"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51507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N=72</a:t>
            </a:r>
            <a:endParaRPr lang="en-US" dirty="0"/>
          </a:p>
        </p:txBody>
      </p:sp>
      <p:sp>
        <p:nvSpPr>
          <p:cNvPr id="4" name="Slide Number Placeholder 3"/>
          <p:cNvSpPr>
            <a:spLocks noGrp="1"/>
          </p:cNvSpPr>
          <p:nvPr>
            <p:ph type="sldNum" sz="quarter" idx="10"/>
          </p:nvPr>
        </p:nvSpPr>
        <p:spPr/>
        <p:txBody>
          <a:bodyPr/>
          <a:lstStyle/>
          <a:p>
            <a:fld id="{B7D57B12-839F-DA41-8701-285CCBFC7A94}"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970106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N=73</a:t>
            </a:r>
            <a:endParaRPr lang="en-US" dirty="0"/>
          </a:p>
        </p:txBody>
      </p:sp>
      <p:sp>
        <p:nvSpPr>
          <p:cNvPr id="4" name="Slide Number Placeholder 3"/>
          <p:cNvSpPr>
            <a:spLocks noGrp="1"/>
          </p:cNvSpPr>
          <p:nvPr>
            <p:ph type="sldNum" sz="quarter" idx="10"/>
          </p:nvPr>
        </p:nvSpPr>
        <p:spPr/>
        <p:txBody>
          <a:bodyPr/>
          <a:lstStyle/>
          <a:p>
            <a:fld id="{B7D57B12-839F-DA41-8701-285CCBFC7A94}"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35567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Wheelchair confidence is higher for experienced PWUs than for new PWUs. </a:t>
            </a:r>
          </a:p>
          <a:p>
            <a:endParaRPr lang="en-US" dirty="0" smtClean="0"/>
          </a:p>
          <a:p>
            <a:r>
              <a:rPr lang="en-US" dirty="0" smtClean="0"/>
              <a:t>For new PWUs wheelchair confidence drops</a:t>
            </a:r>
            <a:r>
              <a:rPr lang="en-US" baseline="0" dirty="0" smtClean="0"/>
              <a:t> from baseline to 3 months… probably as one begins to experience more aspects of their lives in a wheelchair and realizes the actual ‘task demands’ required.</a:t>
            </a:r>
          </a:p>
          <a:p>
            <a:endParaRPr lang="en-US" baseline="0" dirty="0" smtClean="0"/>
          </a:p>
          <a:p>
            <a:r>
              <a:rPr lang="en-US" baseline="0" dirty="0" smtClean="0"/>
              <a:t>Quite high for both groups.</a:t>
            </a:r>
            <a:endParaRPr lang="en-US" dirty="0"/>
          </a:p>
        </p:txBody>
      </p:sp>
      <p:sp>
        <p:nvSpPr>
          <p:cNvPr id="4" name="Slide Number Placeholder 3"/>
          <p:cNvSpPr>
            <a:spLocks noGrp="1"/>
          </p:cNvSpPr>
          <p:nvPr>
            <p:ph type="sldNum" sz="quarter" idx="10"/>
          </p:nvPr>
        </p:nvSpPr>
        <p:spPr/>
        <p:txBody>
          <a:bodyPr/>
          <a:lstStyle/>
          <a:p>
            <a:fld id="{BF44B4A7-1EA1-5649-9222-1741A7E715A3}"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508534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solidFill>
                  <a:srgbClr val="003300"/>
                </a:solidFill>
              </a:rPr>
              <a:t>ATOP measures the specific functional effects of mobility assistive devices, such as canes, orthotics, walkers and wheelchairs, on performance of mobility-related activities and participation as defined by the ICF (WHO, 2001)</a:t>
            </a:r>
            <a:endParaRPr lang="fr-CA" b="1" dirty="0" smtClean="0">
              <a:solidFill>
                <a:srgbClr val="003300"/>
              </a:solidFill>
            </a:endParaRPr>
          </a:p>
          <a:p>
            <a:r>
              <a:rPr lang="en-CA" dirty="0" smtClean="0"/>
              <a:t>Under the ICF, the mobility device is an environmental factor that is supposed to facilitate the performance of activities and allow the person to perform life roles that he or she values, referred to as participation.</a:t>
            </a:r>
          </a:p>
          <a:p>
            <a:endParaRPr lang="en-CA" dirty="0" smtClean="0"/>
          </a:p>
          <a:p>
            <a:r>
              <a:rPr lang="en-CA" dirty="0" smtClean="0"/>
              <a:t>The mobility device can also become an obstacle in certain situations where the built environment is not well adapted.</a:t>
            </a:r>
          </a:p>
          <a:p>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One of the questions that CanWheel wants to address with the ATOP is in what situations does the power wheelchair enable participation and in what situations does it impede</a:t>
            </a:r>
            <a:r>
              <a:rPr lang="en-CA" baseline="0" dirty="0" smtClean="0"/>
              <a:t> </a:t>
            </a:r>
            <a:r>
              <a:rPr lang="en-CA" dirty="0" smtClean="0"/>
              <a:t>participation compared to when the person is not using the device. This is possible with the ATOP because the person answers a series of questions considering the use of the device and the same series of questions without any mobility device. (show the 5-level response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p>
          <a:p>
            <a:pPr eaLnBrk="1" hangingPunct="1">
              <a:defRPr/>
            </a:pPr>
            <a:r>
              <a:rPr lang="fr-CA" b="1" dirty="0" smtClean="0">
                <a:cs typeface="+mn-cs"/>
              </a:rPr>
              <a:t>The </a:t>
            </a:r>
            <a:r>
              <a:rPr lang="fr-CA" b="1" dirty="0" err="1" smtClean="0">
                <a:cs typeface="+mn-cs"/>
              </a:rPr>
              <a:t>extent</a:t>
            </a:r>
            <a:r>
              <a:rPr lang="fr-CA" b="1" dirty="0" smtClean="0">
                <a:cs typeface="+mn-cs"/>
              </a:rPr>
              <a:t> to </a:t>
            </a:r>
            <a:r>
              <a:rPr lang="fr-CA" b="1" dirty="0" err="1" smtClean="0">
                <a:cs typeface="+mn-cs"/>
              </a:rPr>
              <a:t>which</a:t>
            </a:r>
            <a:r>
              <a:rPr lang="fr-CA" b="1" dirty="0" smtClean="0">
                <a:cs typeface="+mn-cs"/>
              </a:rPr>
              <a:t> the score of the participant </a:t>
            </a:r>
            <a:r>
              <a:rPr lang="fr-CA" b="1" dirty="0" err="1" smtClean="0">
                <a:cs typeface="+mn-cs"/>
              </a:rPr>
              <a:t>is</a:t>
            </a:r>
            <a:r>
              <a:rPr lang="fr-CA" b="1" dirty="0" smtClean="0">
                <a:cs typeface="+mn-cs"/>
              </a:rPr>
              <a:t> </a:t>
            </a:r>
            <a:r>
              <a:rPr lang="fr-CA" b="1" dirty="0" err="1" smtClean="0">
                <a:cs typeface="+mn-cs"/>
              </a:rPr>
              <a:t>higher</a:t>
            </a:r>
            <a:r>
              <a:rPr lang="fr-CA" b="1" dirty="0" smtClean="0">
                <a:cs typeface="+mn-cs"/>
              </a:rPr>
              <a:t> or </a:t>
            </a:r>
            <a:r>
              <a:rPr lang="fr-CA" b="1" dirty="0" err="1" smtClean="0">
                <a:cs typeface="+mn-cs"/>
              </a:rPr>
              <a:t>lower</a:t>
            </a:r>
            <a:r>
              <a:rPr lang="fr-CA" b="1" dirty="0" smtClean="0">
                <a:cs typeface="+mn-cs"/>
              </a:rPr>
              <a:t> </a:t>
            </a:r>
            <a:r>
              <a:rPr lang="fr-CA" b="1" dirty="0" err="1" smtClean="0">
                <a:cs typeface="+mn-cs"/>
              </a:rPr>
              <a:t>than</a:t>
            </a:r>
            <a:r>
              <a:rPr lang="fr-CA" b="1" dirty="0" smtClean="0">
                <a:cs typeface="+mn-cs"/>
              </a:rPr>
              <a:t> 50 </a:t>
            </a:r>
            <a:r>
              <a:rPr lang="fr-CA" b="1" dirty="0" err="1" smtClean="0">
                <a:cs typeface="+mn-cs"/>
              </a:rPr>
              <a:t>allows</a:t>
            </a:r>
            <a:r>
              <a:rPr lang="fr-CA" b="1" dirty="0" smtClean="0">
                <a:cs typeface="+mn-cs"/>
              </a:rPr>
              <a:t> to compare </a:t>
            </a:r>
            <a:r>
              <a:rPr lang="fr-CA" b="1" dirty="0" err="1" smtClean="0">
                <a:cs typeface="+mn-cs"/>
              </a:rPr>
              <a:t>his</a:t>
            </a:r>
            <a:r>
              <a:rPr lang="fr-CA" b="1" dirty="0" smtClean="0">
                <a:cs typeface="+mn-cs"/>
              </a:rPr>
              <a:t> </a:t>
            </a:r>
            <a:r>
              <a:rPr lang="fr-CA" b="1" dirty="0" err="1" smtClean="0">
                <a:cs typeface="+mn-cs"/>
              </a:rPr>
              <a:t>ability</a:t>
            </a:r>
            <a:r>
              <a:rPr lang="fr-CA" b="1" dirty="0" smtClean="0">
                <a:cs typeface="+mn-cs"/>
              </a:rPr>
              <a:t> to the population of 1037 </a:t>
            </a:r>
            <a:r>
              <a:rPr lang="fr-CA" b="1" dirty="0" err="1" smtClean="0">
                <a:cs typeface="+mn-cs"/>
              </a:rPr>
              <a:t>users</a:t>
            </a:r>
            <a:r>
              <a:rPr lang="fr-CA" b="1" dirty="0" smtClean="0">
                <a:cs typeface="+mn-cs"/>
              </a:rPr>
              <a:t> of </a:t>
            </a:r>
            <a:r>
              <a:rPr lang="fr-CA" b="1" dirty="0" err="1" smtClean="0">
                <a:cs typeface="+mn-cs"/>
              </a:rPr>
              <a:t>mobility</a:t>
            </a:r>
            <a:r>
              <a:rPr lang="fr-CA" b="1" dirty="0" smtClean="0">
                <a:cs typeface="+mn-cs"/>
              </a:rPr>
              <a:t> </a:t>
            </a:r>
            <a:r>
              <a:rPr lang="fr-CA" b="1" dirty="0" err="1" smtClean="0">
                <a:cs typeface="+mn-cs"/>
              </a:rPr>
              <a:t>devices</a:t>
            </a:r>
            <a:r>
              <a:rPr lang="fr-CA" b="1" dirty="0" smtClean="0">
                <a:cs typeface="+mn-cs"/>
              </a:rPr>
              <a:t> </a:t>
            </a:r>
            <a:r>
              <a:rPr lang="fr-CA" b="1" dirty="0" err="1" smtClean="0">
                <a:cs typeface="+mn-cs"/>
              </a:rPr>
              <a:t>that</a:t>
            </a:r>
            <a:r>
              <a:rPr lang="fr-CA" b="1" dirty="0" smtClean="0">
                <a:cs typeface="+mn-cs"/>
              </a:rPr>
              <a:t> </a:t>
            </a:r>
            <a:r>
              <a:rPr lang="fr-CA" b="1" dirty="0" err="1" smtClean="0">
                <a:cs typeface="+mn-cs"/>
              </a:rPr>
              <a:t>were</a:t>
            </a:r>
            <a:r>
              <a:rPr lang="fr-CA" b="1" dirty="0" smtClean="0">
                <a:cs typeface="+mn-cs"/>
              </a:rPr>
              <a:t> </a:t>
            </a:r>
            <a:r>
              <a:rPr lang="fr-CA" b="1" dirty="0" err="1" smtClean="0">
                <a:cs typeface="+mn-cs"/>
              </a:rPr>
              <a:t>assessed</a:t>
            </a:r>
            <a:r>
              <a:rPr lang="fr-CA" b="1" dirty="0" smtClean="0">
                <a:cs typeface="+mn-cs"/>
              </a:rPr>
              <a:t> </a:t>
            </a:r>
            <a:r>
              <a:rPr lang="fr-CA" b="1" dirty="0" err="1" smtClean="0">
                <a:cs typeface="+mn-cs"/>
              </a:rPr>
              <a:t>with</a:t>
            </a:r>
            <a:r>
              <a:rPr lang="fr-CA" b="1" dirty="0" smtClean="0">
                <a:cs typeface="+mn-cs"/>
              </a:rPr>
              <a:t> the ATOP/M; </a:t>
            </a:r>
          </a:p>
          <a:p>
            <a:pPr eaLnBrk="1" hangingPunct="1">
              <a:defRPr/>
            </a:pPr>
            <a:r>
              <a:rPr lang="fr-CA" b="1" dirty="0" err="1" smtClean="0">
                <a:cs typeface="+mn-cs"/>
              </a:rPr>
              <a:t>we</a:t>
            </a:r>
            <a:r>
              <a:rPr lang="fr-CA" b="1" dirty="0" smtClean="0">
                <a:cs typeface="+mn-cs"/>
              </a:rPr>
              <a:t> </a:t>
            </a:r>
            <a:r>
              <a:rPr lang="fr-CA" b="1" dirty="0" err="1" smtClean="0">
                <a:cs typeface="+mn-cs"/>
              </a:rPr>
              <a:t>expect</a:t>
            </a:r>
            <a:r>
              <a:rPr lang="fr-CA" b="1" dirty="0" smtClean="0">
                <a:cs typeface="+mn-cs"/>
              </a:rPr>
              <a:t> </a:t>
            </a:r>
            <a:r>
              <a:rPr lang="fr-CA" b="1" dirty="0" err="1" smtClean="0">
                <a:cs typeface="+mn-cs"/>
              </a:rPr>
              <a:t>that</a:t>
            </a:r>
            <a:r>
              <a:rPr lang="fr-CA" b="1" dirty="0" smtClean="0">
                <a:cs typeface="+mn-cs"/>
              </a:rPr>
              <a:t> 68% of </a:t>
            </a:r>
            <a:r>
              <a:rPr lang="fr-CA" b="1" dirty="0" err="1" smtClean="0">
                <a:cs typeface="+mn-cs"/>
              </a:rPr>
              <a:t>device</a:t>
            </a:r>
            <a:r>
              <a:rPr lang="fr-CA" b="1" dirty="0" smtClean="0">
                <a:cs typeface="+mn-cs"/>
              </a:rPr>
              <a:t> </a:t>
            </a:r>
            <a:r>
              <a:rPr lang="fr-CA" b="1" dirty="0" err="1" smtClean="0">
                <a:cs typeface="+mn-cs"/>
              </a:rPr>
              <a:t>users</a:t>
            </a:r>
            <a:r>
              <a:rPr lang="fr-CA" b="1" dirty="0" smtClean="0"/>
              <a:t>’ </a:t>
            </a:r>
            <a:r>
              <a:rPr lang="fr-CA" b="1" dirty="0" smtClean="0">
                <a:cs typeface="+mn-cs"/>
              </a:rPr>
              <a:t>scores range </a:t>
            </a:r>
            <a:r>
              <a:rPr lang="fr-CA" b="1" dirty="0" err="1" smtClean="0">
                <a:cs typeface="+mn-cs"/>
              </a:rPr>
              <a:t>between</a:t>
            </a:r>
            <a:r>
              <a:rPr lang="fr-CA" b="1" dirty="0" smtClean="0">
                <a:cs typeface="+mn-cs"/>
              </a:rPr>
              <a:t> 40 and 60.</a:t>
            </a:r>
          </a:p>
          <a:p>
            <a:pPr eaLnBrk="1" hangingPunct="1">
              <a:defRPr/>
            </a:pPr>
            <a:endParaRPr lang="fr-CA" b="1" dirty="0" smtClean="0">
              <a:cs typeface="+mn-cs"/>
            </a:endParaRPr>
          </a:p>
          <a:p>
            <a:r>
              <a:rPr lang="fr-CA" dirty="0" err="1" smtClean="0"/>
              <a:t>T</a:t>
            </a:r>
            <a:r>
              <a:rPr lang="en-CA" dirty="0" smtClean="0"/>
              <a:t>he “participation with devices” of experienced PWUs is slightly above the average of mobility device users when all categories of devices are considered. The mean scores of new PWUs are below the average T score of 50.</a:t>
            </a:r>
          </a:p>
          <a:p>
            <a:endParaRPr lang="en-CA" dirty="0" smtClean="0"/>
          </a:p>
          <a:p>
            <a:pPr eaLnBrk="1" hangingPunct="1">
              <a:defRPr/>
            </a:pPr>
            <a:endParaRPr lang="fr-CA" b="1" dirty="0" smtClean="0">
              <a:cs typeface="+mn-cs"/>
            </a:endParaRP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CA" dirty="0" smtClean="0"/>
          </a:p>
          <a:p>
            <a:endParaRPr lang="en-CA" dirty="0" smtClean="0"/>
          </a:p>
          <a:p>
            <a:endParaRPr lang="en-US" dirty="0" smtClean="0"/>
          </a:p>
          <a:p>
            <a:endParaRPr lang="en-US" dirty="0" smtClean="0"/>
          </a:p>
          <a:p>
            <a:endParaRPr lang="en-US" dirty="0" smtClean="0"/>
          </a:p>
          <a:p>
            <a:r>
              <a:rPr lang="en-US" dirty="0" smtClean="0"/>
              <a:t>ATOP</a:t>
            </a:r>
            <a:r>
              <a:rPr lang="en-US" baseline="0" dirty="0" smtClean="0"/>
              <a:t> measures the impact of mobility devices on activity and participation. Specifically, how much difficulty one has in performing a task with and without use of mobility devices. Participation (discretionary social participation and social role performance). T score. </a:t>
            </a:r>
          </a:p>
          <a:p>
            <a:endParaRPr lang="en-US" baseline="0" dirty="0" smtClean="0"/>
          </a:p>
          <a:p>
            <a:r>
              <a:rPr lang="en-US" baseline="0" dirty="0" smtClean="0"/>
              <a:t>Participation average in Experienced PWUs and below average for New PWUs. </a:t>
            </a:r>
            <a:endParaRPr lang="en-US" dirty="0"/>
          </a:p>
        </p:txBody>
      </p:sp>
      <p:sp>
        <p:nvSpPr>
          <p:cNvPr id="4" name="Slide Number Placeholder 3"/>
          <p:cNvSpPr>
            <a:spLocks noGrp="1"/>
          </p:cNvSpPr>
          <p:nvPr>
            <p:ph type="sldNum" sz="quarter" idx="10"/>
          </p:nvPr>
        </p:nvSpPr>
        <p:spPr/>
        <p:txBody>
          <a:bodyPr/>
          <a:lstStyle/>
          <a:p>
            <a:fld id="{BF44B4A7-1EA1-5649-9222-1741A7E715A3}"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921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8E80666-FB37-4B36-9149-507F3B0178E3}" type="datetimeFigureOut">
              <a:rPr lang="en-US" smtClean="0"/>
              <a:pPr/>
              <a:t>6/9/14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39C4FB-7D33-419B-8833-D1372BFD11C8}"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June 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June 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732D1919-1B5F-4141-B613-3E5C6008A186}" type="datetime4">
              <a:rPr lang="en-US" smtClean="0"/>
              <a:pPr/>
              <a:t>June 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June 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June 9,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June 9,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June 9,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June 9, 2014</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June 9, 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42120D2-3948-4F8F-BE5D-E7E7D97880B2}" type="datetime4">
              <a:rPr lang="en-US" smtClean="0"/>
              <a:pPr/>
              <a:t>June 9, 2014</a:t>
            </a:fld>
            <a:endParaRPr lang="en-US" dirty="0" err="1"/>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4396" y="3948327"/>
            <a:ext cx="3749187" cy="1524000"/>
          </a:xfrm>
        </p:spPr>
        <p:txBody>
          <a:bodyPr>
            <a:noAutofit/>
          </a:bodyPr>
          <a:lstStyle/>
          <a:p>
            <a:pPr algn="ctr"/>
            <a:r>
              <a:rPr lang="en-US" sz="3000" b="1" dirty="0" smtClean="0">
                <a:solidFill>
                  <a:schemeClr val="tx2"/>
                </a:solidFill>
              </a:rPr>
              <a:t>Project 2: </a:t>
            </a:r>
            <a:br>
              <a:rPr lang="en-US" sz="3000" b="1" dirty="0" smtClean="0">
                <a:solidFill>
                  <a:schemeClr val="tx2"/>
                </a:solidFill>
              </a:rPr>
            </a:br>
            <a:r>
              <a:rPr lang="en-US" sz="3000" b="1" dirty="0" smtClean="0">
                <a:solidFill>
                  <a:schemeClr val="tx2"/>
                </a:solidFill>
              </a:rPr>
              <a:t>The Natural </a:t>
            </a:r>
            <a:r>
              <a:rPr lang="en-US" sz="3000" b="1" dirty="0">
                <a:solidFill>
                  <a:schemeClr val="tx2"/>
                </a:solidFill>
              </a:rPr>
              <a:t>H</a:t>
            </a:r>
            <a:r>
              <a:rPr lang="en-US" sz="3000" b="1" dirty="0" smtClean="0">
                <a:solidFill>
                  <a:schemeClr val="tx2"/>
                </a:solidFill>
              </a:rPr>
              <a:t>istory and Measurement of Power </a:t>
            </a:r>
            <a:r>
              <a:rPr lang="en-US" sz="3000" b="1" dirty="0">
                <a:solidFill>
                  <a:schemeClr val="tx2"/>
                </a:solidFill>
              </a:rPr>
              <a:t>M</a:t>
            </a:r>
            <a:r>
              <a:rPr lang="en-US" sz="3000" b="1" dirty="0" smtClean="0">
                <a:solidFill>
                  <a:schemeClr val="tx2"/>
                </a:solidFill>
              </a:rPr>
              <a:t>obility </a:t>
            </a:r>
            <a:r>
              <a:rPr lang="en-US" sz="3000" b="1" dirty="0">
                <a:solidFill>
                  <a:schemeClr val="tx2"/>
                </a:solidFill>
              </a:rPr>
              <a:t>A</a:t>
            </a:r>
            <a:r>
              <a:rPr lang="en-US" sz="3000" b="1" dirty="0" smtClean="0">
                <a:solidFill>
                  <a:schemeClr val="tx2"/>
                </a:solidFill>
              </a:rPr>
              <a:t>mong </a:t>
            </a:r>
            <a:r>
              <a:rPr lang="en-US" sz="3000" b="1" dirty="0">
                <a:solidFill>
                  <a:schemeClr val="tx2"/>
                </a:solidFill>
              </a:rPr>
              <a:t>O</a:t>
            </a:r>
            <a:r>
              <a:rPr lang="en-US" sz="3000" b="1" dirty="0" smtClean="0">
                <a:solidFill>
                  <a:schemeClr val="tx2"/>
                </a:solidFill>
              </a:rPr>
              <a:t>lder Adults </a:t>
            </a:r>
            <a:endParaRPr lang="en-US" sz="3000" b="1" dirty="0">
              <a:solidFill>
                <a:schemeClr val="tx2"/>
              </a:solidFill>
            </a:endParaRPr>
          </a:p>
        </p:txBody>
      </p:sp>
      <p:sp>
        <p:nvSpPr>
          <p:cNvPr id="3" name="Subtitle 2"/>
          <p:cNvSpPr>
            <a:spLocks noGrp="1"/>
          </p:cNvSpPr>
          <p:nvPr>
            <p:ph type="subTitle" idx="1"/>
          </p:nvPr>
        </p:nvSpPr>
        <p:spPr>
          <a:xfrm>
            <a:off x="4544396" y="477348"/>
            <a:ext cx="3886200" cy="1440430"/>
          </a:xfrm>
        </p:spPr>
        <p:txBody>
          <a:bodyPr>
            <a:normAutofit fontScale="92500" lnSpcReduction="20000"/>
          </a:bodyPr>
          <a:lstStyle/>
          <a:p>
            <a:pPr algn="ctr"/>
            <a:r>
              <a:rPr lang="en-US" sz="3200" b="1" dirty="0" smtClean="0"/>
              <a:t>CanWheel</a:t>
            </a:r>
          </a:p>
          <a:p>
            <a:pPr algn="ctr"/>
            <a:r>
              <a:rPr lang="en-US" sz="3200" b="1" dirty="0" smtClean="0"/>
              <a:t>AGM at RESNA</a:t>
            </a:r>
          </a:p>
          <a:p>
            <a:pPr algn="ctr"/>
            <a:r>
              <a:rPr lang="en-US" sz="3200" b="1" dirty="0" smtClean="0"/>
              <a:t>June 2014</a:t>
            </a:r>
            <a:endParaRPr lang="en-US" sz="3200" b="1" dirty="0"/>
          </a:p>
        </p:txBody>
      </p:sp>
      <p:sp>
        <p:nvSpPr>
          <p:cNvPr id="4" name="TextBox 3"/>
          <p:cNvSpPr txBox="1"/>
          <p:nvPr/>
        </p:nvSpPr>
        <p:spPr>
          <a:xfrm>
            <a:off x="5080356" y="5695491"/>
            <a:ext cx="2732616" cy="369332"/>
          </a:xfrm>
          <a:prstGeom prst="rect">
            <a:avLst/>
          </a:prstGeom>
          <a:noFill/>
        </p:spPr>
        <p:txBody>
          <a:bodyPr wrap="square" rtlCol="0">
            <a:spAutoFit/>
          </a:bodyPr>
          <a:lstStyle/>
          <a:p>
            <a:r>
              <a:rPr lang="en-US" b="1" dirty="0" smtClean="0"/>
              <a:t>Paula Rushton, OT, PhD</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826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 name="Image 11" descr="map-spt-cart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16921" y="1230651"/>
            <a:ext cx="5854836" cy="5021266"/>
          </a:xfrm>
          <a:prstGeom prst="rect">
            <a:avLst/>
          </a:prstGeom>
        </p:spPr>
      </p:pic>
      <p:sp>
        <p:nvSpPr>
          <p:cNvPr id="35" name="TextBox 3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41" name="Title 1"/>
          <p:cNvSpPr>
            <a:spLocks noGrp="1"/>
          </p:cNvSpPr>
          <p:nvPr>
            <p:ph type="title"/>
          </p:nvPr>
        </p:nvSpPr>
        <p:spPr>
          <a:xfrm>
            <a:off x="1043490" y="766169"/>
            <a:ext cx="7024744" cy="707663"/>
          </a:xfrm>
        </p:spPr>
        <p:txBody>
          <a:bodyPr>
            <a:normAutofit/>
          </a:bodyPr>
          <a:lstStyle/>
          <a:p>
            <a:r>
              <a:rPr lang="en-US" sz="3600" b="1" dirty="0" smtClean="0">
                <a:solidFill>
                  <a:srgbClr val="263B86"/>
                </a:solidFill>
              </a:rPr>
              <a:t>Sites</a:t>
            </a:r>
            <a:endParaRPr lang="en-US" sz="3600" b="1" dirty="0">
              <a:solidFill>
                <a:srgbClr val="263B86"/>
              </a:solidFill>
            </a:endParaRPr>
          </a:p>
        </p:txBody>
      </p:sp>
      <p:sp>
        <p:nvSpPr>
          <p:cNvPr id="25" name="ZoneTexte 7"/>
          <p:cNvSpPr txBox="1"/>
          <p:nvPr/>
        </p:nvSpPr>
        <p:spPr>
          <a:xfrm>
            <a:off x="1345692" y="5115728"/>
            <a:ext cx="1287532" cy="369332"/>
          </a:xfrm>
          <a:prstGeom prst="rect">
            <a:avLst/>
          </a:prstGeom>
          <a:noFill/>
        </p:spPr>
        <p:txBody>
          <a:bodyPr wrap="none" rtlCol="0">
            <a:spAutoFit/>
          </a:bodyPr>
          <a:lstStyle/>
          <a:p>
            <a:r>
              <a:rPr lang="fr-FR" dirty="0" smtClean="0"/>
              <a:t>Vancouver</a:t>
            </a:r>
            <a:endParaRPr lang="fr-FR" dirty="0"/>
          </a:p>
        </p:txBody>
      </p:sp>
      <p:sp>
        <p:nvSpPr>
          <p:cNvPr id="26" name="ZoneTexte 15"/>
          <p:cNvSpPr txBox="1"/>
          <p:nvPr/>
        </p:nvSpPr>
        <p:spPr>
          <a:xfrm>
            <a:off x="4311614" y="5630370"/>
            <a:ext cx="954596" cy="369332"/>
          </a:xfrm>
          <a:prstGeom prst="rect">
            <a:avLst/>
          </a:prstGeom>
          <a:noFill/>
        </p:spPr>
        <p:txBody>
          <a:bodyPr wrap="none" rtlCol="0">
            <a:spAutoFit/>
          </a:bodyPr>
          <a:lstStyle/>
          <a:p>
            <a:r>
              <a:rPr lang="fr-FR" dirty="0" smtClean="0"/>
              <a:t>Toronto</a:t>
            </a:r>
            <a:endParaRPr lang="fr-FR" dirty="0"/>
          </a:p>
        </p:txBody>
      </p:sp>
      <p:sp>
        <p:nvSpPr>
          <p:cNvPr id="28" name="ZoneTexte 16"/>
          <p:cNvSpPr txBox="1"/>
          <p:nvPr/>
        </p:nvSpPr>
        <p:spPr>
          <a:xfrm>
            <a:off x="4468930" y="5924877"/>
            <a:ext cx="954934" cy="369332"/>
          </a:xfrm>
          <a:prstGeom prst="rect">
            <a:avLst/>
          </a:prstGeom>
          <a:noFill/>
        </p:spPr>
        <p:txBody>
          <a:bodyPr wrap="none" rtlCol="0">
            <a:spAutoFit/>
          </a:bodyPr>
          <a:lstStyle/>
          <a:p>
            <a:r>
              <a:rPr lang="fr-FR" dirty="0" smtClean="0"/>
              <a:t>London</a:t>
            </a:r>
            <a:endParaRPr lang="fr-FR" dirty="0"/>
          </a:p>
        </p:txBody>
      </p:sp>
      <p:sp>
        <p:nvSpPr>
          <p:cNvPr id="30" name="ZoneTexte 17"/>
          <p:cNvSpPr txBox="1"/>
          <p:nvPr/>
        </p:nvSpPr>
        <p:spPr>
          <a:xfrm>
            <a:off x="6237820" y="5940657"/>
            <a:ext cx="1189373" cy="369332"/>
          </a:xfrm>
          <a:prstGeom prst="rect">
            <a:avLst/>
          </a:prstGeom>
          <a:noFill/>
        </p:spPr>
        <p:txBody>
          <a:bodyPr wrap="none" rtlCol="0">
            <a:spAutoFit/>
          </a:bodyPr>
          <a:lstStyle/>
          <a:p>
            <a:r>
              <a:rPr lang="fr-FR" dirty="0" smtClean="0"/>
              <a:t>Montréal</a:t>
            </a:r>
          </a:p>
        </p:txBody>
      </p:sp>
      <p:sp>
        <p:nvSpPr>
          <p:cNvPr id="33" name="ZoneTexte 18"/>
          <p:cNvSpPr txBox="1"/>
          <p:nvPr/>
        </p:nvSpPr>
        <p:spPr>
          <a:xfrm>
            <a:off x="5911164" y="5679686"/>
            <a:ext cx="993143" cy="369332"/>
          </a:xfrm>
          <a:prstGeom prst="rect">
            <a:avLst/>
          </a:prstGeom>
          <a:noFill/>
        </p:spPr>
        <p:txBody>
          <a:bodyPr wrap="none" rtlCol="0">
            <a:spAutoFit/>
          </a:bodyPr>
          <a:lstStyle/>
          <a:p>
            <a:r>
              <a:rPr lang="fr-FR" dirty="0" smtClean="0"/>
              <a:t>Québec</a:t>
            </a:r>
          </a:p>
        </p:txBody>
      </p:sp>
      <p:sp>
        <p:nvSpPr>
          <p:cNvPr id="34" name="Ellipse 12"/>
          <p:cNvSpPr/>
          <p:nvPr/>
        </p:nvSpPr>
        <p:spPr>
          <a:xfrm flipV="1">
            <a:off x="2495948" y="4664061"/>
            <a:ext cx="137276" cy="1232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25"/>
          <p:cNvSpPr/>
          <p:nvPr/>
        </p:nvSpPr>
        <p:spPr>
          <a:xfrm flipV="1">
            <a:off x="5911164" y="5485060"/>
            <a:ext cx="137276" cy="1232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26"/>
          <p:cNvSpPr/>
          <p:nvPr/>
        </p:nvSpPr>
        <p:spPr>
          <a:xfrm flipV="1">
            <a:off x="5423864" y="5749637"/>
            <a:ext cx="137276" cy="1232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27"/>
          <p:cNvSpPr/>
          <p:nvPr/>
        </p:nvSpPr>
        <p:spPr>
          <a:xfrm flipV="1">
            <a:off x="6637935" y="5318989"/>
            <a:ext cx="137276" cy="1232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Ellipse 28"/>
          <p:cNvSpPr/>
          <p:nvPr/>
        </p:nvSpPr>
        <p:spPr>
          <a:xfrm flipV="1">
            <a:off x="6000409" y="5361771"/>
            <a:ext cx="137276" cy="1232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llipse 29"/>
          <p:cNvSpPr/>
          <p:nvPr/>
        </p:nvSpPr>
        <p:spPr>
          <a:xfrm flipV="1">
            <a:off x="5561140" y="5630370"/>
            <a:ext cx="137276" cy="1232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19"/>
          <p:cNvSpPr txBox="1"/>
          <p:nvPr/>
        </p:nvSpPr>
        <p:spPr>
          <a:xfrm>
            <a:off x="6832507" y="5380634"/>
            <a:ext cx="890238" cy="369332"/>
          </a:xfrm>
          <a:prstGeom prst="rect">
            <a:avLst/>
          </a:prstGeom>
          <a:noFill/>
        </p:spPr>
        <p:txBody>
          <a:bodyPr wrap="none" rtlCol="0">
            <a:spAutoFit/>
          </a:bodyPr>
          <a:lstStyle/>
          <a:p>
            <a:r>
              <a:rPr lang="fr-FR" dirty="0" smtClean="0"/>
              <a:t>Halifax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8600191"/>
      </p:ext>
    </p:extLst>
  </p:cSld>
  <p:clrMapOvr>
    <a:masterClrMapping/>
  </p:clrMapOvr>
  <p:transition advTm="3867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86433098"/>
              </p:ext>
            </p:extLst>
          </p:nvPr>
        </p:nvGraphicFramePr>
        <p:xfrm>
          <a:off x="983661" y="1453442"/>
          <a:ext cx="7209363" cy="4668519"/>
        </p:xfrm>
        <a:graphic>
          <a:graphicData uri="http://schemas.openxmlformats.org/drawingml/2006/table">
            <a:tbl>
              <a:tblPr firstRow="1" bandRow="1">
                <a:tableStyleId>{5C22544A-7EE6-4342-B048-85BDC9FD1C3A}</a:tableStyleId>
              </a:tblPr>
              <a:tblGrid>
                <a:gridCol w="2403121"/>
                <a:gridCol w="2403121"/>
                <a:gridCol w="2403121"/>
              </a:tblGrid>
              <a:tr h="320040">
                <a:tc gridSpan="2">
                  <a:txBody>
                    <a:bodyPr/>
                    <a:lstStyle/>
                    <a:p>
                      <a:pPr algn="ctr"/>
                      <a:r>
                        <a:rPr lang="en-US" b="0" dirty="0" smtClean="0">
                          <a:solidFill>
                            <a:srgbClr val="000000"/>
                          </a:solidFill>
                        </a:rPr>
                        <a:t>Power Wheelchair Users (PWU)</a:t>
                      </a:r>
                    </a:p>
                    <a:p>
                      <a:pPr algn="ctr"/>
                      <a:endParaRPr lang="en-US" dirty="0"/>
                    </a:p>
                  </a:txBody>
                  <a:tcPr/>
                </a:tc>
                <a:tc hMerge="1">
                  <a:txBody>
                    <a:bodyPr/>
                    <a:lstStyle/>
                    <a:p>
                      <a:endParaRPr lang="en-US" dirty="0"/>
                    </a:p>
                  </a:txBody>
                  <a:tcPr/>
                </a:tc>
                <a:tc rowSpan="2">
                  <a:txBody>
                    <a:bodyPr/>
                    <a:lstStyle/>
                    <a:p>
                      <a:pPr algn="ctr"/>
                      <a:endParaRPr lang="en-US" dirty="0" smtClean="0"/>
                    </a:p>
                    <a:p>
                      <a:pPr algn="ctr"/>
                      <a:r>
                        <a:rPr lang="en-US" b="0" dirty="0" smtClean="0">
                          <a:solidFill>
                            <a:srgbClr val="000000"/>
                          </a:solidFill>
                        </a:rPr>
                        <a:t>Caregivers</a:t>
                      </a:r>
                      <a:endParaRPr lang="en-US" b="0" dirty="0">
                        <a:solidFill>
                          <a:srgbClr val="000000"/>
                        </a:solidFill>
                      </a:endParaRPr>
                    </a:p>
                  </a:txBody>
                  <a:tcPr/>
                </a:tc>
              </a:tr>
              <a:tr h="320040">
                <a:tc>
                  <a:txBody>
                    <a:bodyPr/>
                    <a:lstStyle/>
                    <a:p>
                      <a:pPr algn="ctr"/>
                      <a:r>
                        <a:rPr lang="en-US" dirty="0" smtClean="0"/>
                        <a:t>New</a:t>
                      </a:r>
                      <a:endParaRPr lang="en-US" dirty="0"/>
                    </a:p>
                  </a:txBody>
                  <a:tcPr>
                    <a:solidFill>
                      <a:schemeClr val="accent1"/>
                    </a:solidFill>
                  </a:tcPr>
                </a:tc>
                <a:tc>
                  <a:txBody>
                    <a:bodyPr/>
                    <a:lstStyle/>
                    <a:p>
                      <a:pPr algn="ctr"/>
                      <a:r>
                        <a:rPr lang="en-US" dirty="0" smtClean="0"/>
                        <a:t>Experienced</a:t>
                      </a:r>
                      <a:endParaRPr lang="en-US" dirty="0"/>
                    </a:p>
                  </a:txBody>
                  <a:tcPr>
                    <a:solidFill>
                      <a:schemeClr val="accent1"/>
                    </a:solidFill>
                  </a:tcPr>
                </a:tc>
                <a:tc vMerge="1">
                  <a:txBody>
                    <a:bodyPr/>
                    <a:lstStyle/>
                    <a:p>
                      <a:endParaRPr lang="en-US"/>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smtClean="0"/>
                        <a:t> </a:t>
                      </a:r>
                      <a:r>
                        <a:rPr lang="en-CA" dirty="0" smtClean="0"/>
                        <a:t>≥ 50 years old</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sz="1800" dirty="0" smtClean="0"/>
                        <a:t>≥ 50 years old</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sz="1800" dirty="0" smtClean="0"/>
                        <a:t>≥ 19 years old</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dirty="0" smtClean="0"/>
                        <a:t>Able to operate power wheelchair independently</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sz="1800" dirty="0" smtClean="0"/>
                        <a:t>Able to operate power wheelchair independently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dk1"/>
                          </a:solidFill>
                          <a:effectLst/>
                          <a:latin typeface="+mn-lt"/>
                          <a:ea typeface="+mn-ea"/>
                          <a:cs typeface="+mn-cs"/>
                        </a:rPr>
                        <a:t>Provide a minimum of 2 hours of care on a weekly basis</a:t>
                      </a:r>
                    </a:p>
                    <a:p>
                      <a:pPr marL="285750" indent="-285750" algn="l">
                        <a:buFont typeface="Arial"/>
                        <a:buChar char="•"/>
                      </a:pP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dirty="0" smtClean="0"/>
                        <a:t>≤ 1 month of experience</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sz="1800" dirty="0" smtClean="0"/>
                        <a:t>≥ 6 months experience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dk1"/>
                          </a:solidFill>
                          <a:effectLst/>
                          <a:latin typeface="+mn-lt"/>
                          <a:ea typeface="+mn-ea"/>
                          <a:cs typeface="+mn-cs"/>
                        </a:rPr>
                        <a:t>Provides care for a PWU that is </a:t>
                      </a:r>
                      <a:r>
                        <a:rPr lang="en-CA" sz="1800" dirty="0" smtClean="0"/>
                        <a:t>≥ </a:t>
                      </a:r>
                      <a:r>
                        <a:rPr lang="en-US" sz="1800" kern="1200" dirty="0" smtClean="0">
                          <a:solidFill>
                            <a:schemeClr val="dk1"/>
                          </a:solidFill>
                          <a:effectLst/>
                          <a:latin typeface="+mn-lt"/>
                          <a:ea typeface="+mn-ea"/>
                          <a:cs typeface="+mn-cs"/>
                        </a:rPr>
                        <a:t>50 years old</a:t>
                      </a: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dirty="0" smtClean="0"/>
                        <a:t>Able to travel to testing site for 2/7 testing occasions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CA" sz="1800" dirty="0" smtClean="0"/>
                        <a:t>Able to travel to testing site for 2/7 testing occasions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dk1"/>
                          </a:solidFill>
                          <a:effectLst/>
                          <a:latin typeface="+mn-lt"/>
                          <a:ea typeface="+mn-ea"/>
                          <a:cs typeface="+mn-cs"/>
                        </a:rPr>
                        <a:t>Be an ‘informal’ caregiver</a:t>
                      </a:r>
                    </a:p>
                  </a:txBody>
                  <a:tcPr/>
                </a:tc>
              </a:tr>
            </a:tbl>
          </a:graphicData>
        </a:graphic>
      </p:graphicFrame>
      <p:sp>
        <p:nvSpPr>
          <p:cNvPr id="7" name="TextBox 6"/>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8" name="TextBox 7"/>
          <p:cNvSpPr txBox="1"/>
          <p:nvPr/>
        </p:nvSpPr>
        <p:spPr>
          <a:xfrm>
            <a:off x="689301" y="6163760"/>
            <a:ext cx="8208912" cy="369332"/>
          </a:xfrm>
          <a:prstGeom prst="rect">
            <a:avLst/>
          </a:prstGeom>
          <a:noFill/>
          <a:ln w="28575">
            <a:noFill/>
          </a:ln>
        </p:spPr>
        <p:txBody>
          <a:bodyPr wrap="square" rtlCol="0">
            <a:spAutoFit/>
          </a:bodyPr>
          <a:lstStyle/>
          <a:p>
            <a:r>
              <a:rPr lang="en-CA" dirty="0" smtClean="0"/>
              <a:t>Exclusion Criteria: Unable to speak, read, &amp; write in English or French </a:t>
            </a:r>
            <a:endParaRPr lang="en-CA" dirty="0"/>
          </a:p>
        </p:txBody>
      </p:sp>
      <p:sp>
        <p:nvSpPr>
          <p:cNvPr id="10" name="TextBox 9"/>
          <p:cNvSpPr txBox="1"/>
          <p:nvPr/>
        </p:nvSpPr>
        <p:spPr>
          <a:xfrm>
            <a:off x="719903" y="641411"/>
            <a:ext cx="7848872" cy="615553"/>
          </a:xfrm>
          <a:prstGeom prst="rect">
            <a:avLst/>
          </a:prstGeom>
          <a:noFill/>
        </p:spPr>
        <p:txBody>
          <a:bodyPr wrap="square" rtlCol="0">
            <a:spAutoFit/>
          </a:bodyPr>
          <a:lstStyle/>
          <a:p>
            <a:r>
              <a:rPr lang="en-CA" sz="3400" b="1" dirty="0" smtClean="0">
                <a:solidFill>
                  <a:srgbClr val="263B86"/>
                </a:solidFill>
              </a:rPr>
              <a:t>Cohorts / Participants</a:t>
            </a:r>
            <a:endParaRPr lang="en-CA" sz="3400" b="1" dirty="0">
              <a:solidFill>
                <a:srgbClr val="263B8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1043490" y="1027664"/>
            <a:ext cx="7024744" cy="815248"/>
          </a:xfrm>
        </p:spPr>
        <p:txBody>
          <a:bodyPr/>
          <a:lstStyle/>
          <a:p>
            <a:r>
              <a:rPr lang="en-CA" sz="3600" b="1" dirty="0" smtClean="0">
                <a:solidFill>
                  <a:schemeClr val="tx2"/>
                </a:solidFill>
              </a:rPr>
              <a:t>Procedure</a:t>
            </a:r>
            <a:endParaRPr lang="en-CA" sz="3600" b="1" dirty="0">
              <a:solidFill>
                <a:schemeClr val="tx2"/>
              </a:solidFill>
            </a:endParaRPr>
          </a:p>
        </p:txBody>
      </p:sp>
      <p:graphicFrame>
        <p:nvGraphicFramePr>
          <p:cNvPr id="9" name="Content Placeholder 9"/>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53878360"/>
              </p:ext>
            </p:extLst>
          </p:nvPr>
        </p:nvGraphicFramePr>
        <p:xfrm>
          <a:off x="851128" y="2477970"/>
          <a:ext cx="7480300" cy="15440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5" name="Right Brace 4"/>
          <p:cNvSpPr/>
          <p:nvPr/>
        </p:nvSpPr>
        <p:spPr>
          <a:xfrm rot="5400000">
            <a:off x="2987885" y="2114012"/>
            <a:ext cx="772700" cy="4048388"/>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rot="5400000">
            <a:off x="6807858" y="3434943"/>
            <a:ext cx="772700" cy="1406524"/>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203754" y="4868007"/>
            <a:ext cx="2079625" cy="430887"/>
          </a:xfrm>
          <a:prstGeom prst="rect">
            <a:avLst/>
          </a:prstGeom>
          <a:noFill/>
        </p:spPr>
        <p:txBody>
          <a:bodyPr wrap="square" rtlCol="0">
            <a:spAutoFit/>
          </a:bodyPr>
          <a:lstStyle/>
          <a:p>
            <a:pPr algn="ctr"/>
            <a:r>
              <a:rPr lang="en-US" sz="2200" dirty="0" smtClean="0"/>
              <a:t>All Sites</a:t>
            </a:r>
            <a:endParaRPr lang="en-US" sz="2200" dirty="0"/>
          </a:p>
        </p:txBody>
      </p:sp>
      <p:sp>
        <p:nvSpPr>
          <p:cNvPr id="11" name="TextBox 10"/>
          <p:cNvSpPr txBox="1"/>
          <p:nvPr/>
        </p:nvSpPr>
        <p:spPr>
          <a:xfrm>
            <a:off x="6457823" y="4777301"/>
            <a:ext cx="1772579" cy="769441"/>
          </a:xfrm>
          <a:prstGeom prst="rect">
            <a:avLst/>
          </a:prstGeom>
          <a:noFill/>
        </p:spPr>
        <p:txBody>
          <a:bodyPr wrap="square" rtlCol="0">
            <a:spAutoFit/>
          </a:bodyPr>
          <a:lstStyle/>
          <a:p>
            <a:r>
              <a:rPr lang="en-US" sz="2200" dirty="0" smtClean="0"/>
              <a:t>Vancouver</a:t>
            </a:r>
          </a:p>
          <a:p>
            <a:pPr algn="ctr"/>
            <a:r>
              <a:rPr lang="en-US" sz="2200" dirty="0" smtClean="0"/>
              <a:t>Only</a:t>
            </a:r>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290776"/>
      </p:ext>
    </p:extLst>
  </p:cSld>
  <p:clrMapOvr>
    <a:masterClrMapping/>
  </p:clrMapOvr>
  <p:transition advTm="6867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027664"/>
            <a:ext cx="7024744" cy="632214"/>
          </a:xfrm>
        </p:spPr>
        <p:txBody>
          <a:bodyPr>
            <a:noAutofit/>
          </a:bodyPr>
          <a:lstStyle/>
          <a:p>
            <a:r>
              <a:rPr lang="en-US" sz="3600" b="1" dirty="0" smtClean="0">
                <a:solidFill>
                  <a:srgbClr val="263B86"/>
                </a:solidFill>
              </a:rPr>
              <a:t/>
            </a:r>
            <a:br>
              <a:rPr lang="en-US" sz="3600" b="1" dirty="0" smtClean="0">
                <a:solidFill>
                  <a:srgbClr val="263B86"/>
                </a:solidFill>
              </a:rPr>
            </a:br>
            <a:r>
              <a:rPr lang="en-US" sz="3600" b="1" dirty="0" smtClean="0">
                <a:solidFill>
                  <a:srgbClr val="263B86"/>
                </a:solidFill>
              </a:rPr>
              <a:t>What do we measure?</a:t>
            </a:r>
            <a:endParaRPr lang="en-US" sz="3600" b="1" dirty="0">
              <a:solidFill>
                <a:srgbClr val="263B86"/>
              </a:solidFill>
            </a:endParaRPr>
          </a:p>
        </p:txBody>
      </p:sp>
      <p:sp>
        <p:nvSpPr>
          <p:cNvPr id="3" name="Content Placeholder 2"/>
          <p:cNvSpPr>
            <a:spLocks noGrp="1"/>
          </p:cNvSpPr>
          <p:nvPr>
            <p:ph idx="1"/>
          </p:nvPr>
        </p:nvSpPr>
        <p:spPr>
          <a:xfrm>
            <a:off x="587375" y="1875491"/>
            <a:ext cx="7874517" cy="4373563"/>
          </a:xfrm>
        </p:spPr>
        <p:txBody>
          <a:bodyPr/>
          <a:lstStyle/>
          <a:p>
            <a:pPr marL="68580" indent="0">
              <a:buNone/>
            </a:pPr>
            <a:r>
              <a:rPr lang="en-US" dirty="0" smtClean="0">
                <a:solidFill>
                  <a:srgbClr val="000000"/>
                </a:solidFill>
              </a:rPr>
              <a:t>The Consortium on Assistive Technology Outcomes Research (</a:t>
            </a:r>
            <a:r>
              <a:rPr lang="en-US" b="1" dirty="0" smtClean="0">
                <a:solidFill>
                  <a:srgbClr val="000000"/>
                </a:solidFill>
              </a:rPr>
              <a:t>CATOR</a:t>
            </a:r>
            <a:r>
              <a:rPr lang="en-US" dirty="0" smtClean="0">
                <a:solidFill>
                  <a:srgbClr val="000000"/>
                </a:solidFill>
              </a:rPr>
              <a:t>) Framework</a:t>
            </a:r>
            <a:r>
              <a:rPr lang="en-US" baseline="30000" dirty="0">
                <a:solidFill>
                  <a:srgbClr val="000000"/>
                </a:solidFill>
              </a:rPr>
              <a:t> </a:t>
            </a:r>
            <a:r>
              <a:rPr lang="en-US" sz="1400" dirty="0" smtClean="0">
                <a:solidFill>
                  <a:srgbClr val="000000"/>
                </a:solidFill>
              </a:rPr>
              <a:t>(</a:t>
            </a:r>
            <a:r>
              <a:rPr lang="en-US" sz="1400" dirty="0" err="1" smtClean="0">
                <a:solidFill>
                  <a:srgbClr val="000000"/>
                </a:solidFill>
              </a:rPr>
              <a:t>Jutai</a:t>
            </a:r>
            <a:r>
              <a:rPr lang="en-US" sz="1400" dirty="0" smtClean="0">
                <a:solidFill>
                  <a:srgbClr val="000000"/>
                </a:solidFill>
              </a:rPr>
              <a:t> et al, 2005)</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3395093"/>
              </p:ext>
            </p:extLst>
          </p:nvPr>
        </p:nvGraphicFramePr>
        <p:xfrm>
          <a:off x="714375" y="3119489"/>
          <a:ext cx="7493001" cy="2748279"/>
        </p:xfrm>
        <a:graphic>
          <a:graphicData uri="http://schemas.openxmlformats.org/drawingml/2006/table">
            <a:tbl>
              <a:tblPr firstRow="1" bandRow="1">
                <a:tableStyleId>{2D5ABB26-0587-4C30-8999-92F81FD0307C}</a:tableStyleId>
              </a:tblPr>
              <a:tblGrid>
                <a:gridCol w="2497667"/>
                <a:gridCol w="2497667"/>
                <a:gridCol w="2497667"/>
              </a:tblGrid>
              <a:tr h="370840">
                <a:tc gridSpan="3">
                  <a:txBody>
                    <a:bodyPr/>
                    <a:lstStyle/>
                    <a:p>
                      <a:pPr algn="ctr"/>
                      <a:r>
                        <a:rPr lang="en-US" b="1" dirty="0" smtClean="0"/>
                        <a:t>Assistive</a:t>
                      </a:r>
                      <a:r>
                        <a:rPr lang="en-US" b="1" baseline="0" dirty="0" smtClean="0"/>
                        <a:t> Technology Device</a:t>
                      </a:r>
                      <a:r>
                        <a:rPr lang="en-US" b="1" dirty="0" smtClean="0"/>
                        <a:t> Outcome Vantage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370840">
                <a:tc>
                  <a:txBody>
                    <a:bodyPr/>
                    <a:lstStyle/>
                    <a:p>
                      <a:pPr algn="ctr"/>
                      <a:r>
                        <a:rPr lang="en-US" b="1" dirty="0" smtClean="0"/>
                        <a:t>Effectiveness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Social Significance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Subjective</a:t>
                      </a:r>
                    </a:p>
                    <a:p>
                      <a:pPr algn="ctr"/>
                      <a:r>
                        <a:rPr lang="en-US" b="1" dirty="0" smtClean="0"/>
                        <a:t>Well-Being</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285750" indent="-285750">
                        <a:buFont typeface="Arial"/>
                        <a:buChar char="•"/>
                      </a:pPr>
                      <a:r>
                        <a:rPr lang="en-US" dirty="0" smtClean="0"/>
                        <a:t>ICF Functioning</a:t>
                      </a:r>
                    </a:p>
                    <a:p>
                      <a:pPr marL="285750" indent="-285750">
                        <a:buFont typeface="Arial"/>
                        <a:buChar char="•"/>
                      </a:pPr>
                      <a:r>
                        <a:rPr lang="en-US" dirty="0" smtClean="0"/>
                        <a:t>ICF Contextual Factors</a:t>
                      </a:r>
                    </a:p>
                    <a:p>
                      <a:pPr marL="285750" indent="-285750">
                        <a:buFont typeface="Arial"/>
                        <a:buChar char="•"/>
                      </a:pPr>
                      <a:r>
                        <a:rPr lang="en-US" dirty="0" smtClean="0"/>
                        <a:t>User Longevity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dirty="0" smtClean="0"/>
                        <a:t>Caregiving</a:t>
                      </a:r>
                    </a:p>
                    <a:p>
                      <a:pPr marL="285750" indent="-285750">
                        <a:buFont typeface="Arial"/>
                        <a:buChar char="•"/>
                      </a:pPr>
                      <a:r>
                        <a:rPr lang="en-US" dirty="0" smtClean="0"/>
                        <a:t>Cost</a:t>
                      </a:r>
                    </a:p>
                    <a:p>
                      <a:pPr marL="285750" indent="-285750">
                        <a:buFont typeface="Arial"/>
                        <a:buChar char="•"/>
                      </a:pPr>
                      <a:r>
                        <a:rPr lang="en-US" dirty="0" smtClean="0"/>
                        <a:t>Residential Care Placement</a:t>
                      </a:r>
                    </a:p>
                    <a:p>
                      <a:pPr marL="285750" indent="-285750">
                        <a:buFont typeface="Arial"/>
                        <a:buChar char="•"/>
                      </a:pPr>
                      <a:r>
                        <a:rPr lang="en-US" dirty="0" smtClean="0"/>
                        <a:t>Service Utilization</a:t>
                      </a:r>
                    </a:p>
                    <a:p>
                      <a:pPr marL="285750" indent="-285750">
                        <a:buFont typeface="Arial"/>
                        <a:buChar char="•"/>
                      </a:pPr>
                      <a:r>
                        <a:rPr lang="en-US" dirty="0" smtClean="0"/>
                        <a:t>Device</a:t>
                      </a:r>
                      <a:r>
                        <a:rPr lang="en-US" baseline="0" dirty="0" smtClean="0"/>
                        <a:t> Utilization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dirty="0" smtClean="0"/>
                        <a:t>Psychological Functioning</a:t>
                      </a:r>
                    </a:p>
                    <a:p>
                      <a:pPr marL="285750" indent="-285750">
                        <a:buFont typeface="Arial"/>
                        <a:buChar char="•"/>
                      </a:pPr>
                      <a:r>
                        <a:rPr lang="en-US" dirty="0" smtClean="0"/>
                        <a:t>Quality</a:t>
                      </a:r>
                      <a:r>
                        <a:rPr lang="en-US" baseline="0" dirty="0" smtClean="0"/>
                        <a:t> of Life</a:t>
                      </a:r>
                    </a:p>
                    <a:p>
                      <a:pPr marL="285750" indent="-285750">
                        <a:buFont typeface="Arial"/>
                        <a:buChar char="•"/>
                      </a:pPr>
                      <a:r>
                        <a:rPr lang="en-US" baseline="0" dirty="0" smtClean="0"/>
                        <a:t>Satisfaction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1691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8375" y="865544"/>
            <a:ext cx="7984105" cy="728084"/>
          </a:xfrm>
        </p:spPr>
        <p:txBody>
          <a:bodyPr>
            <a:normAutofit/>
          </a:bodyPr>
          <a:lstStyle/>
          <a:p>
            <a:r>
              <a:rPr lang="en-US" sz="3200" b="1" dirty="0" smtClean="0">
                <a:solidFill>
                  <a:srgbClr val="263B86"/>
                </a:solidFill>
              </a:rPr>
              <a:t>Power Wheelchair Outcomes </a:t>
            </a:r>
            <a:r>
              <a:rPr lang="en-US" sz="3200" b="1" dirty="0">
                <a:solidFill>
                  <a:srgbClr val="263B86"/>
                </a:solidFill>
              </a:rPr>
              <a:t>T</a:t>
            </a:r>
            <a:r>
              <a:rPr lang="en-US" sz="3200" b="1" dirty="0" smtClean="0">
                <a:solidFill>
                  <a:srgbClr val="263B86"/>
                </a:solidFill>
              </a:rPr>
              <a:t>ool </a:t>
            </a:r>
            <a:r>
              <a:rPr lang="en-US" sz="3200" b="1" dirty="0">
                <a:solidFill>
                  <a:srgbClr val="263B86"/>
                </a:solidFill>
              </a:rPr>
              <a:t>K</a:t>
            </a:r>
            <a:r>
              <a:rPr lang="en-US" sz="3200" b="1" dirty="0" smtClean="0">
                <a:solidFill>
                  <a:srgbClr val="263B86"/>
                </a:solidFill>
              </a:rPr>
              <a:t>it</a:t>
            </a:r>
            <a:endParaRPr lang="en-US" sz="3200" b="1" dirty="0">
              <a:solidFill>
                <a:srgbClr val="263B86"/>
              </a:solidFill>
            </a:endParaRPr>
          </a:p>
        </p:txBody>
      </p:sp>
      <p:sp>
        <p:nvSpPr>
          <p:cNvPr id="3" name="Content Placeholder 2"/>
          <p:cNvSpPr>
            <a:spLocks noGrp="1"/>
          </p:cNvSpPr>
          <p:nvPr>
            <p:ph idx="1"/>
          </p:nvPr>
        </p:nvSpPr>
        <p:spPr>
          <a:xfrm>
            <a:off x="457199" y="1497646"/>
            <a:ext cx="8105281" cy="4373563"/>
          </a:xfrm>
        </p:spPr>
        <p:txBody>
          <a:bodyPr/>
          <a:lstStyle/>
          <a:p>
            <a:pPr marL="68580" indent="0">
              <a:buNone/>
            </a:pPr>
            <a:endParaRPr lang="en-US" sz="800" dirty="0" smtClean="0"/>
          </a:p>
          <a:p>
            <a:pPr marL="68580" indent="0">
              <a:buNone/>
            </a:pPr>
            <a:r>
              <a:rPr lang="en-US" dirty="0" smtClean="0">
                <a:solidFill>
                  <a:srgbClr val="000000"/>
                </a:solidFill>
              </a:rPr>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02954222"/>
              </p:ext>
            </p:extLst>
          </p:nvPr>
        </p:nvGraphicFramePr>
        <p:xfrm>
          <a:off x="632703" y="1949945"/>
          <a:ext cx="7860679" cy="3585057"/>
        </p:xfrm>
        <a:graphic>
          <a:graphicData uri="http://schemas.openxmlformats.org/drawingml/2006/table">
            <a:tbl>
              <a:tblPr firstRow="1" bandRow="1">
                <a:tableStyleId>{2D5ABB26-0587-4C30-8999-92F81FD0307C}</a:tableStyleId>
              </a:tblPr>
              <a:tblGrid>
                <a:gridCol w="2550084"/>
                <a:gridCol w="2550084"/>
                <a:gridCol w="2760511"/>
              </a:tblGrid>
              <a:tr h="395561">
                <a:tc gridSpan="3">
                  <a:txBody>
                    <a:bodyPr/>
                    <a:lstStyle/>
                    <a:p>
                      <a:pPr algn="ctr"/>
                      <a:r>
                        <a:rPr lang="en-US" b="1" dirty="0" smtClean="0"/>
                        <a:t>Assistive</a:t>
                      </a:r>
                      <a:r>
                        <a:rPr lang="en-US" b="1" baseline="0" dirty="0" smtClean="0"/>
                        <a:t> Technology Device</a:t>
                      </a:r>
                      <a:r>
                        <a:rPr lang="en-US" b="1" dirty="0" smtClean="0"/>
                        <a:t> Outcome Vantage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491014">
                <a:tc>
                  <a:txBody>
                    <a:bodyPr/>
                    <a:lstStyle/>
                    <a:p>
                      <a:pPr algn="ctr"/>
                      <a:r>
                        <a:rPr lang="en-US" b="1" dirty="0" smtClean="0"/>
                        <a:t>Effectiveness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Social Significance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Subjective Well-Being</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8482">
                <a:tc>
                  <a:txBody>
                    <a:bodyPr/>
                    <a:lstStyle/>
                    <a:p>
                      <a:pPr marL="285750" indent="-285750">
                        <a:buFont typeface="Arial"/>
                        <a:buChar char="•"/>
                      </a:pPr>
                      <a:r>
                        <a:rPr lang="en-US" b="0" baseline="0" dirty="0" smtClean="0"/>
                        <a:t>Wheelchair Skills Test (WST)</a:t>
                      </a:r>
                    </a:p>
                    <a:p>
                      <a:pPr marL="0" indent="0">
                        <a:buFont typeface="Arial"/>
                        <a:buNone/>
                      </a:pPr>
                      <a:endParaRPr lang="en-US" sz="800" b="0" baseline="0" dirty="0" smtClean="0"/>
                    </a:p>
                    <a:p>
                      <a:pPr marL="285750" indent="-285750">
                        <a:buFont typeface="Arial"/>
                        <a:buChar char="•"/>
                      </a:pPr>
                      <a:r>
                        <a:rPr lang="en-US" b="0" baseline="0" dirty="0" smtClean="0"/>
                        <a:t>Wheelchair Skills Test Questionnaire (WST-Q)</a:t>
                      </a:r>
                    </a:p>
                    <a:p>
                      <a:pPr marL="0" indent="0">
                        <a:buFont typeface="Arial"/>
                        <a:buNone/>
                      </a:pPr>
                      <a:endParaRPr lang="en-US" sz="800" b="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Data</a:t>
                      </a:r>
                      <a:r>
                        <a:rPr lang="en-US" b="0" baseline="0" dirty="0" smtClean="0"/>
                        <a:t> Logger</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800" b="0" baseline="0" dirty="0" smtClean="0"/>
                    </a:p>
                    <a:p>
                      <a:pPr marL="285750" indent="-285750">
                        <a:buFont typeface="Arial"/>
                        <a:buChar char="•"/>
                      </a:pPr>
                      <a:r>
                        <a:rPr lang="en-US" b="0" baseline="0" dirty="0" smtClean="0"/>
                        <a:t>Life Space Assessment (LSA)</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Caregiver Assistive Technology Outcome Measure (CATOM)</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Assistive</a:t>
                      </a:r>
                      <a:r>
                        <a:rPr lang="en-US" b="0" baseline="0" dirty="0" smtClean="0"/>
                        <a:t> Technology Outcomes Profile for Mobility (ATOP/M)</a:t>
                      </a:r>
                    </a:p>
                    <a:p>
                      <a:pPr marL="0" indent="0">
                        <a:buFont typeface="Arial"/>
                        <a:buNone/>
                      </a:pPr>
                      <a:endParaRPr lang="en-US" sz="800" b="0" baseline="0" dirty="0" smtClean="0"/>
                    </a:p>
                    <a:p>
                      <a:pPr marL="285750" indent="-285750">
                        <a:buFont typeface="Arial"/>
                        <a:buChar char="•"/>
                      </a:pPr>
                      <a:r>
                        <a:rPr lang="en-US" b="0" baseline="0" dirty="0" smtClean="0"/>
                        <a:t>Wheelchair Use Confidence Scale (WheelCon)</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632703" y="5880263"/>
            <a:ext cx="7929777" cy="461665"/>
          </a:xfrm>
          <a:prstGeom prst="rect">
            <a:avLst/>
          </a:prstGeom>
          <a:noFill/>
        </p:spPr>
        <p:txBody>
          <a:bodyPr wrap="square" rtlCol="0">
            <a:spAutoFit/>
          </a:bodyPr>
          <a:lstStyle/>
          <a:p>
            <a:r>
              <a:rPr lang="en-US" sz="2400" dirty="0" smtClean="0"/>
              <a:t>Plus… qualitative interviews (baseline, 1, 4, &amp; 25 </a:t>
            </a:r>
            <a:r>
              <a:rPr lang="en-US" sz="2400" dirty="0" err="1" smtClean="0"/>
              <a:t>mo</a:t>
            </a:r>
            <a:r>
              <a:rPr lang="en-US" sz="2400" dirty="0" smtClean="0"/>
              <a:t>)</a:t>
            </a:r>
            <a:endParaRPr lang="en-US" sz="2400" dirty="0"/>
          </a:p>
        </p:txBody>
      </p:sp>
      <p:sp>
        <p:nvSpPr>
          <p:cNvPr id="7" name="TextBox 6"/>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296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679"/>
            <a:ext cx="8229600" cy="990600"/>
          </a:xfrm>
        </p:spPr>
        <p:txBody>
          <a:bodyPr>
            <a:normAutofit fontScale="90000"/>
          </a:bodyPr>
          <a:lstStyle/>
          <a:p>
            <a:pPr algn="ctr"/>
            <a:r>
              <a:rPr lang="en-US" b="1" dirty="0" smtClean="0">
                <a:solidFill>
                  <a:srgbClr val="263B86"/>
                </a:solidFill>
              </a:rPr>
              <a:t>RESULTS</a:t>
            </a:r>
            <a:br>
              <a:rPr lang="en-US" b="1" dirty="0" smtClean="0">
                <a:solidFill>
                  <a:srgbClr val="263B86"/>
                </a:solidFill>
              </a:rPr>
            </a:br>
            <a:r>
              <a:rPr lang="en-US" b="1" dirty="0">
                <a:solidFill>
                  <a:srgbClr val="263B86"/>
                </a:solidFill>
              </a:rPr>
              <a:t/>
            </a:r>
            <a:br>
              <a:rPr lang="en-US" b="1" dirty="0">
                <a:solidFill>
                  <a:srgbClr val="263B86"/>
                </a:solidFill>
              </a:rPr>
            </a:br>
            <a:endParaRPr lang="en-US" b="1" dirty="0">
              <a:solidFill>
                <a:srgbClr val="263B86"/>
              </a:solidFill>
            </a:endParaRPr>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85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775574"/>
            <a:ext cx="8002415" cy="1143000"/>
          </a:xfrm>
        </p:spPr>
        <p:txBody>
          <a:bodyPr>
            <a:normAutofit fontScale="90000"/>
          </a:bodyPr>
          <a:lstStyle/>
          <a:p>
            <a:r>
              <a:rPr lang="en-US" b="1" dirty="0" smtClean="0">
                <a:solidFill>
                  <a:srgbClr val="263B86"/>
                </a:solidFill>
              </a:rPr>
              <a:t>Current Quantitative Data </a:t>
            </a:r>
            <a:r>
              <a:rPr lang="en-US" b="1" dirty="0">
                <a:solidFill>
                  <a:srgbClr val="263B86"/>
                </a:solidFill>
              </a:rPr>
              <a:t>C</a:t>
            </a:r>
            <a:r>
              <a:rPr lang="en-US" b="1" dirty="0" smtClean="0">
                <a:solidFill>
                  <a:srgbClr val="263B86"/>
                </a:solidFill>
              </a:rPr>
              <a:t>ollection </a:t>
            </a:r>
            <a:r>
              <a:rPr lang="en-US" b="1" dirty="0">
                <a:solidFill>
                  <a:srgbClr val="263B86"/>
                </a:solidFill>
              </a:rPr>
              <a:t>S</a:t>
            </a:r>
            <a:r>
              <a:rPr lang="en-US" b="1" dirty="0" smtClean="0">
                <a:solidFill>
                  <a:srgbClr val="263B86"/>
                </a:solidFill>
              </a:rPr>
              <a:t>tatus</a:t>
            </a:r>
            <a:endParaRPr lang="en-US" b="1" dirty="0">
              <a:solidFill>
                <a:srgbClr val="263B8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845150"/>
              </p:ext>
            </p:extLst>
          </p:nvPr>
        </p:nvGraphicFramePr>
        <p:xfrm>
          <a:off x="685799" y="2404937"/>
          <a:ext cx="7772395" cy="1809728"/>
        </p:xfrm>
        <a:graphic>
          <a:graphicData uri="http://schemas.openxmlformats.org/drawingml/2006/table">
            <a:tbl>
              <a:tblPr firstRow="1" bandRow="1">
                <a:tableStyleId>{5C22544A-7EE6-4342-B048-85BDC9FD1C3A}</a:tableStyleId>
              </a:tblPr>
              <a:tblGrid>
                <a:gridCol w="1707147"/>
                <a:gridCol w="866464"/>
                <a:gridCol w="866464"/>
                <a:gridCol w="866464"/>
                <a:gridCol w="866464"/>
                <a:gridCol w="866464"/>
                <a:gridCol w="866464"/>
                <a:gridCol w="866464"/>
              </a:tblGrid>
              <a:tr h="452432">
                <a:tc>
                  <a:txBody>
                    <a:bodyPr/>
                    <a:lstStyle/>
                    <a:p>
                      <a:endParaRPr lang="en-US" sz="2200" dirty="0"/>
                    </a:p>
                  </a:txBody>
                  <a:tcPr/>
                </a:tc>
                <a:tc>
                  <a:txBody>
                    <a:bodyPr/>
                    <a:lstStyle/>
                    <a:p>
                      <a:pPr algn="ctr"/>
                      <a:r>
                        <a:rPr lang="en-US" sz="2200" dirty="0" smtClean="0"/>
                        <a:t>T1</a:t>
                      </a:r>
                      <a:endParaRPr lang="en-US" sz="2200" dirty="0"/>
                    </a:p>
                  </a:txBody>
                  <a:tcPr/>
                </a:tc>
                <a:tc>
                  <a:txBody>
                    <a:bodyPr/>
                    <a:lstStyle/>
                    <a:p>
                      <a:pPr algn="ctr"/>
                      <a:r>
                        <a:rPr lang="en-US" sz="2200" dirty="0" smtClean="0"/>
                        <a:t>T2</a:t>
                      </a:r>
                      <a:endParaRPr lang="en-US" sz="2200" dirty="0"/>
                    </a:p>
                  </a:txBody>
                  <a:tcPr/>
                </a:tc>
                <a:tc>
                  <a:txBody>
                    <a:bodyPr/>
                    <a:lstStyle/>
                    <a:p>
                      <a:pPr algn="ctr"/>
                      <a:r>
                        <a:rPr lang="en-US" sz="2200" dirty="0" smtClean="0"/>
                        <a:t>T3</a:t>
                      </a:r>
                      <a:endParaRPr lang="en-US" sz="2200" dirty="0"/>
                    </a:p>
                  </a:txBody>
                  <a:tcPr/>
                </a:tc>
                <a:tc>
                  <a:txBody>
                    <a:bodyPr/>
                    <a:lstStyle/>
                    <a:p>
                      <a:pPr algn="ctr"/>
                      <a:r>
                        <a:rPr lang="en-US" sz="2200" dirty="0" smtClean="0"/>
                        <a:t>T4</a:t>
                      </a:r>
                      <a:endParaRPr lang="en-US" sz="2200" dirty="0"/>
                    </a:p>
                  </a:txBody>
                  <a:tcPr/>
                </a:tc>
                <a:tc>
                  <a:txBody>
                    <a:bodyPr/>
                    <a:lstStyle/>
                    <a:p>
                      <a:pPr algn="ctr"/>
                      <a:r>
                        <a:rPr lang="en-US" sz="2200" dirty="0" smtClean="0"/>
                        <a:t>T5</a:t>
                      </a:r>
                      <a:endParaRPr lang="en-US" sz="2200" dirty="0"/>
                    </a:p>
                  </a:txBody>
                  <a:tcPr/>
                </a:tc>
                <a:tc>
                  <a:txBody>
                    <a:bodyPr/>
                    <a:lstStyle/>
                    <a:p>
                      <a:pPr algn="ctr"/>
                      <a:r>
                        <a:rPr lang="en-US" sz="2200" dirty="0" smtClean="0">
                          <a:solidFill>
                            <a:srgbClr val="000000"/>
                          </a:solidFill>
                        </a:rPr>
                        <a:t>T6</a:t>
                      </a:r>
                      <a:endParaRPr lang="en-US" sz="2200" dirty="0">
                        <a:solidFill>
                          <a:srgbClr val="000000"/>
                        </a:solidFill>
                      </a:endParaRPr>
                    </a:p>
                  </a:txBody>
                  <a:tcPr>
                    <a:solidFill>
                      <a:schemeClr val="accent3">
                        <a:lumMod val="60000"/>
                        <a:lumOff val="40000"/>
                      </a:schemeClr>
                    </a:solidFill>
                  </a:tcPr>
                </a:tc>
                <a:tc>
                  <a:txBody>
                    <a:bodyPr/>
                    <a:lstStyle/>
                    <a:p>
                      <a:pPr algn="ctr"/>
                      <a:r>
                        <a:rPr lang="en-US" sz="2200" dirty="0" smtClean="0">
                          <a:solidFill>
                            <a:srgbClr val="000000"/>
                          </a:solidFill>
                        </a:rPr>
                        <a:t>T7</a:t>
                      </a:r>
                      <a:endParaRPr lang="en-US" sz="2200" dirty="0">
                        <a:solidFill>
                          <a:srgbClr val="000000"/>
                        </a:solidFill>
                      </a:endParaRPr>
                    </a:p>
                  </a:txBody>
                  <a:tcPr>
                    <a:solidFill>
                      <a:schemeClr val="accent3">
                        <a:lumMod val="60000"/>
                        <a:lumOff val="40000"/>
                      </a:schemeClr>
                    </a:solidFill>
                  </a:tcPr>
                </a:tc>
              </a:tr>
              <a:tr h="452432">
                <a:tc>
                  <a:txBody>
                    <a:bodyPr/>
                    <a:lstStyle/>
                    <a:p>
                      <a:r>
                        <a:rPr lang="en-US" sz="2200" dirty="0" smtClean="0"/>
                        <a:t>Exp. PWU</a:t>
                      </a:r>
                      <a:endParaRPr lang="en-US" sz="2200" dirty="0"/>
                    </a:p>
                  </a:txBody>
                  <a:tcPr/>
                </a:tc>
                <a:tc>
                  <a:txBody>
                    <a:bodyPr/>
                    <a:lstStyle/>
                    <a:p>
                      <a:pPr algn="ctr"/>
                      <a:r>
                        <a:rPr lang="en-US" sz="2200" dirty="0" smtClean="0"/>
                        <a:t>103</a:t>
                      </a:r>
                      <a:endParaRPr lang="en-US" sz="2200" dirty="0"/>
                    </a:p>
                  </a:txBody>
                  <a:tcPr/>
                </a:tc>
                <a:tc>
                  <a:txBody>
                    <a:bodyPr/>
                    <a:lstStyle/>
                    <a:p>
                      <a:pPr algn="ctr"/>
                      <a:r>
                        <a:rPr lang="en-US" sz="2200" dirty="0" smtClean="0"/>
                        <a:t>95</a:t>
                      </a:r>
                      <a:endParaRPr lang="en-US" sz="2200" dirty="0"/>
                    </a:p>
                  </a:txBody>
                  <a:tcPr/>
                </a:tc>
                <a:tc>
                  <a:txBody>
                    <a:bodyPr/>
                    <a:lstStyle/>
                    <a:p>
                      <a:pPr algn="ctr"/>
                      <a:r>
                        <a:rPr lang="en-US" sz="2200" dirty="0" smtClean="0"/>
                        <a:t>96</a:t>
                      </a:r>
                      <a:endParaRPr lang="en-US" sz="2200" dirty="0"/>
                    </a:p>
                  </a:txBody>
                  <a:tcPr/>
                </a:tc>
                <a:tc>
                  <a:txBody>
                    <a:bodyPr/>
                    <a:lstStyle/>
                    <a:p>
                      <a:pPr algn="ctr"/>
                      <a:r>
                        <a:rPr lang="en-US" sz="2200" dirty="0" smtClean="0"/>
                        <a:t>95</a:t>
                      </a:r>
                      <a:endParaRPr lang="en-US" sz="2200" dirty="0"/>
                    </a:p>
                  </a:txBody>
                  <a:tcPr/>
                </a:tc>
                <a:tc>
                  <a:txBody>
                    <a:bodyPr/>
                    <a:lstStyle/>
                    <a:p>
                      <a:pPr algn="ctr"/>
                      <a:r>
                        <a:rPr lang="en-US" sz="2200" dirty="0" smtClean="0"/>
                        <a:t>89</a:t>
                      </a:r>
                      <a:endParaRPr lang="en-US" sz="2200" dirty="0"/>
                    </a:p>
                  </a:txBody>
                  <a:tcPr/>
                </a:tc>
                <a:tc>
                  <a:txBody>
                    <a:bodyPr/>
                    <a:lstStyle/>
                    <a:p>
                      <a:pPr algn="ctr"/>
                      <a:r>
                        <a:rPr lang="en-US" sz="2200" dirty="0" smtClean="0"/>
                        <a:t>33</a:t>
                      </a:r>
                      <a:endParaRPr lang="en-US" sz="2200" dirty="0"/>
                    </a:p>
                  </a:txBody>
                  <a:tcPr>
                    <a:solidFill>
                      <a:schemeClr val="accent3">
                        <a:lumMod val="60000"/>
                        <a:lumOff val="40000"/>
                      </a:schemeClr>
                    </a:solidFill>
                  </a:tcPr>
                </a:tc>
                <a:tc>
                  <a:txBody>
                    <a:bodyPr/>
                    <a:lstStyle/>
                    <a:p>
                      <a:pPr algn="ctr"/>
                      <a:r>
                        <a:rPr lang="en-US" sz="2200" dirty="0" smtClean="0"/>
                        <a:t>27</a:t>
                      </a:r>
                      <a:endParaRPr lang="en-US" sz="2200" dirty="0"/>
                    </a:p>
                  </a:txBody>
                  <a:tcPr>
                    <a:solidFill>
                      <a:schemeClr val="accent3">
                        <a:lumMod val="60000"/>
                        <a:lumOff val="40000"/>
                      </a:schemeClr>
                    </a:solidFill>
                  </a:tcPr>
                </a:tc>
              </a:tr>
              <a:tr h="452432">
                <a:tc>
                  <a:txBody>
                    <a:bodyPr/>
                    <a:lstStyle/>
                    <a:p>
                      <a:r>
                        <a:rPr lang="en-US" sz="2200" dirty="0" smtClean="0"/>
                        <a:t>New PWU</a:t>
                      </a:r>
                      <a:endParaRPr lang="en-US" sz="2200" dirty="0"/>
                    </a:p>
                  </a:txBody>
                  <a:tcPr/>
                </a:tc>
                <a:tc>
                  <a:txBody>
                    <a:bodyPr/>
                    <a:lstStyle/>
                    <a:p>
                      <a:pPr algn="ctr"/>
                      <a:r>
                        <a:rPr lang="en-US" sz="2200" dirty="0" smtClean="0"/>
                        <a:t>25</a:t>
                      </a:r>
                      <a:endParaRPr lang="en-US" sz="2200" dirty="0"/>
                    </a:p>
                  </a:txBody>
                  <a:tcPr/>
                </a:tc>
                <a:tc>
                  <a:txBody>
                    <a:bodyPr/>
                    <a:lstStyle/>
                    <a:p>
                      <a:pPr algn="ctr"/>
                      <a:r>
                        <a:rPr lang="en-US" sz="2200" dirty="0" smtClean="0"/>
                        <a:t>24</a:t>
                      </a:r>
                      <a:endParaRPr lang="en-US" sz="2200" dirty="0"/>
                    </a:p>
                  </a:txBody>
                  <a:tcPr/>
                </a:tc>
                <a:tc>
                  <a:txBody>
                    <a:bodyPr/>
                    <a:lstStyle/>
                    <a:p>
                      <a:pPr algn="ctr"/>
                      <a:r>
                        <a:rPr lang="en-US" sz="2200" dirty="0" smtClean="0"/>
                        <a:t>21</a:t>
                      </a:r>
                      <a:endParaRPr lang="en-US" sz="2200" dirty="0"/>
                    </a:p>
                  </a:txBody>
                  <a:tcPr/>
                </a:tc>
                <a:tc>
                  <a:txBody>
                    <a:bodyPr/>
                    <a:lstStyle/>
                    <a:p>
                      <a:pPr algn="ctr"/>
                      <a:r>
                        <a:rPr lang="en-US" sz="2200" dirty="0" smtClean="0"/>
                        <a:t>20</a:t>
                      </a:r>
                      <a:endParaRPr lang="en-US" sz="2200" dirty="0"/>
                    </a:p>
                  </a:txBody>
                  <a:tcPr/>
                </a:tc>
                <a:tc>
                  <a:txBody>
                    <a:bodyPr/>
                    <a:lstStyle/>
                    <a:p>
                      <a:pPr algn="ctr"/>
                      <a:r>
                        <a:rPr lang="en-US" sz="2200" dirty="0" smtClean="0"/>
                        <a:t>19</a:t>
                      </a:r>
                      <a:endParaRPr lang="en-US" sz="2200" dirty="0"/>
                    </a:p>
                  </a:txBody>
                  <a:tcPr/>
                </a:tc>
                <a:tc>
                  <a:txBody>
                    <a:bodyPr/>
                    <a:lstStyle/>
                    <a:p>
                      <a:pPr algn="ctr"/>
                      <a:r>
                        <a:rPr lang="en-US" sz="2200" dirty="0" smtClean="0"/>
                        <a:t>7</a:t>
                      </a:r>
                      <a:endParaRPr lang="en-US" sz="2200" dirty="0"/>
                    </a:p>
                  </a:txBody>
                  <a:tcPr>
                    <a:solidFill>
                      <a:schemeClr val="accent3">
                        <a:lumMod val="60000"/>
                        <a:lumOff val="40000"/>
                      </a:schemeClr>
                    </a:solidFill>
                  </a:tcPr>
                </a:tc>
                <a:tc>
                  <a:txBody>
                    <a:bodyPr/>
                    <a:lstStyle/>
                    <a:p>
                      <a:pPr algn="ctr"/>
                      <a:r>
                        <a:rPr lang="en-US" sz="2200" dirty="0" smtClean="0"/>
                        <a:t>4</a:t>
                      </a:r>
                      <a:endParaRPr lang="en-US" sz="2200" dirty="0"/>
                    </a:p>
                  </a:txBody>
                  <a:tcPr>
                    <a:solidFill>
                      <a:schemeClr val="accent3">
                        <a:lumMod val="60000"/>
                        <a:lumOff val="40000"/>
                      </a:schemeClr>
                    </a:solidFill>
                  </a:tcPr>
                </a:tc>
              </a:tr>
              <a:tr h="452432">
                <a:tc>
                  <a:txBody>
                    <a:bodyPr/>
                    <a:lstStyle/>
                    <a:p>
                      <a:r>
                        <a:rPr lang="en-US" sz="2200" dirty="0" smtClean="0"/>
                        <a:t>Caregivers</a:t>
                      </a:r>
                      <a:endParaRPr lang="en-US" sz="2200" dirty="0"/>
                    </a:p>
                  </a:txBody>
                  <a:tcPr/>
                </a:tc>
                <a:tc>
                  <a:txBody>
                    <a:bodyPr/>
                    <a:lstStyle/>
                    <a:p>
                      <a:pPr algn="ctr"/>
                      <a:r>
                        <a:rPr lang="en-US" sz="2200" dirty="0" smtClean="0"/>
                        <a:t>35</a:t>
                      </a:r>
                      <a:endParaRPr lang="en-US" sz="2200" dirty="0"/>
                    </a:p>
                  </a:txBody>
                  <a:tcPr/>
                </a:tc>
                <a:tc>
                  <a:txBody>
                    <a:bodyPr/>
                    <a:lstStyle/>
                    <a:p>
                      <a:pPr algn="ctr"/>
                      <a:r>
                        <a:rPr lang="en-US" sz="2200" dirty="0" smtClean="0"/>
                        <a:t>30</a:t>
                      </a:r>
                      <a:endParaRPr lang="en-US" sz="2200" dirty="0"/>
                    </a:p>
                  </a:txBody>
                  <a:tcPr/>
                </a:tc>
                <a:tc>
                  <a:txBody>
                    <a:bodyPr/>
                    <a:lstStyle/>
                    <a:p>
                      <a:pPr algn="ctr"/>
                      <a:r>
                        <a:rPr lang="en-US" sz="2200" dirty="0" smtClean="0"/>
                        <a:t>33</a:t>
                      </a:r>
                      <a:endParaRPr lang="en-US" sz="2200" dirty="0"/>
                    </a:p>
                  </a:txBody>
                  <a:tcPr/>
                </a:tc>
                <a:tc>
                  <a:txBody>
                    <a:bodyPr/>
                    <a:lstStyle/>
                    <a:p>
                      <a:pPr algn="ctr"/>
                      <a:r>
                        <a:rPr lang="en-US" sz="2200" dirty="0" smtClean="0"/>
                        <a:t>33</a:t>
                      </a:r>
                      <a:endParaRPr lang="en-US" sz="2200" dirty="0"/>
                    </a:p>
                  </a:txBody>
                  <a:tcPr/>
                </a:tc>
                <a:tc>
                  <a:txBody>
                    <a:bodyPr/>
                    <a:lstStyle/>
                    <a:p>
                      <a:pPr algn="ctr"/>
                      <a:r>
                        <a:rPr lang="en-US" sz="2200" dirty="0" smtClean="0"/>
                        <a:t>33</a:t>
                      </a:r>
                      <a:endParaRPr lang="en-US" sz="2200" dirty="0"/>
                    </a:p>
                  </a:txBody>
                  <a:tcPr/>
                </a:tc>
                <a:tc>
                  <a:txBody>
                    <a:bodyPr/>
                    <a:lstStyle/>
                    <a:p>
                      <a:pPr algn="ctr"/>
                      <a:r>
                        <a:rPr lang="en-US" sz="2200" dirty="0" smtClean="0"/>
                        <a:t>0</a:t>
                      </a:r>
                      <a:endParaRPr lang="en-US" sz="2200" dirty="0"/>
                    </a:p>
                  </a:txBody>
                  <a:tcPr>
                    <a:solidFill>
                      <a:schemeClr val="tx1"/>
                    </a:solidFill>
                  </a:tcPr>
                </a:tc>
                <a:tc>
                  <a:txBody>
                    <a:bodyPr/>
                    <a:lstStyle/>
                    <a:p>
                      <a:pPr algn="ctr"/>
                      <a:r>
                        <a:rPr lang="en-US" sz="2200" dirty="0" smtClean="0"/>
                        <a:t>0</a:t>
                      </a:r>
                      <a:endParaRPr lang="en-US" sz="2200" dirty="0"/>
                    </a:p>
                  </a:txBody>
                  <a:tcPr>
                    <a:solidFill>
                      <a:schemeClr val="tx1"/>
                    </a:solidFill>
                  </a:tcPr>
                </a:tc>
              </a:tr>
            </a:tbl>
          </a:graphicData>
        </a:graphic>
      </p:graphicFrame>
      <p:sp>
        <p:nvSpPr>
          <p:cNvPr id="8" name="Right Brace 7"/>
          <p:cNvSpPr/>
          <p:nvPr/>
        </p:nvSpPr>
        <p:spPr>
          <a:xfrm rot="5400000">
            <a:off x="4180088" y="2886712"/>
            <a:ext cx="772700" cy="4048388"/>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e 8"/>
          <p:cNvSpPr/>
          <p:nvPr/>
        </p:nvSpPr>
        <p:spPr>
          <a:xfrm rot="5400000">
            <a:off x="7222537" y="4207644"/>
            <a:ext cx="772700" cy="1406524"/>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460750" y="5347930"/>
            <a:ext cx="2079625" cy="430887"/>
          </a:xfrm>
          <a:prstGeom prst="rect">
            <a:avLst/>
          </a:prstGeom>
          <a:noFill/>
        </p:spPr>
        <p:txBody>
          <a:bodyPr wrap="square" rtlCol="0">
            <a:spAutoFit/>
          </a:bodyPr>
          <a:lstStyle/>
          <a:p>
            <a:pPr algn="ctr"/>
            <a:r>
              <a:rPr lang="en-US" sz="2200" dirty="0" smtClean="0"/>
              <a:t>All Sites</a:t>
            </a:r>
            <a:endParaRPr lang="en-US" sz="2200" dirty="0"/>
          </a:p>
        </p:txBody>
      </p:sp>
      <p:sp>
        <p:nvSpPr>
          <p:cNvPr id="11" name="TextBox 10"/>
          <p:cNvSpPr txBox="1"/>
          <p:nvPr/>
        </p:nvSpPr>
        <p:spPr>
          <a:xfrm>
            <a:off x="6685618" y="5252728"/>
            <a:ext cx="1772579" cy="769441"/>
          </a:xfrm>
          <a:prstGeom prst="rect">
            <a:avLst/>
          </a:prstGeom>
          <a:noFill/>
        </p:spPr>
        <p:txBody>
          <a:bodyPr wrap="square" rtlCol="0">
            <a:spAutoFit/>
          </a:bodyPr>
          <a:lstStyle/>
          <a:p>
            <a:r>
              <a:rPr lang="en-US" sz="2200" dirty="0" smtClean="0"/>
              <a:t>Vancouver</a:t>
            </a:r>
          </a:p>
          <a:p>
            <a:pPr algn="ctr"/>
            <a:r>
              <a:rPr lang="en-US" sz="2200" dirty="0" smtClean="0"/>
              <a:t>Only</a:t>
            </a:r>
            <a:endParaRPr lang="en-US" sz="2200" dirty="0"/>
          </a:p>
        </p:txBody>
      </p:sp>
      <p:sp>
        <p:nvSpPr>
          <p:cNvPr id="13" name="TextBox 12"/>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3395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82237"/>
            <a:ext cx="8002415" cy="1143000"/>
          </a:xfrm>
        </p:spPr>
        <p:txBody>
          <a:bodyPr>
            <a:normAutofit fontScale="90000"/>
          </a:bodyPr>
          <a:lstStyle/>
          <a:p>
            <a:r>
              <a:rPr lang="en-US" b="1" dirty="0" smtClean="0">
                <a:solidFill>
                  <a:srgbClr val="263B86"/>
                </a:solidFill>
              </a:rPr>
              <a:t>Current Qualitative Data </a:t>
            </a:r>
            <a:br>
              <a:rPr lang="en-US" b="1" dirty="0" smtClean="0">
                <a:solidFill>
                  <a:srgbClr val="263B86"/>
                </a:solidFill>
              </a:rPr>
            </a:br>
            <a:r>
              <a:rPr lang="en-US" b="1" dirty="0" smtClean="0">
                <a:solidFill>
                  <a:srgbClr val="263B86"/>
                </a:solidFill>
              </a:rPr>
              <a:t>Collection </a:t>
            </a:r>
            <a:r>
              <a:rPr lang="en-US" b="1" dirty="0">
                <a:solidFill>
                  <a:srgbClr val="263B86"/>
                </a:solidFill>
              </a:rPr>
              <a:t>S</a:t>
            </a:r>
            <a:r>
              <a:rPr lang="en-US" b="1" dirty="0" smtClean="0">
                <a:solidFill>
                  <a:srgbClr val="263B86"/>
                </a:solidFill>
              </a:rPr>
              <a:t>tatus</a:t>
            </a:r>
            <a:endParaRPr lang="en-US" b="1" dirty="0">
              <a:solidFill>
                <a:srgbClr val="263B8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92478434"/>
              </p:ext>
            </p:extLst>
          </p:nvPr>
        </p:nvGraphicFramePr>
        <p:xfrm>
          <a:off x="1065168" y="2802279"/>
          <a:ext cx="7047254" cy="1809728"/>
        </p:xfrm>
        <a:graphic>
          <a:graphicData uri="http://schemas.openxmlformats.org/drawingml/2006/table">
            <a:tbl>
              <a:tblPr firstRow="1" bandRow="1">
                <a:tableStyleId>{5C22544A-7EE6-4342-B048-85BDC9FD1C3A}</a:tableStyleId>
              </a:tblPr>
              <a:tblGrid>
                <a:gridCol w="2052246"/>
                <a:gridCol w="1369022"/>
                <a:gridCol w="1128482"/>
                <a:gridCol w="1248752"/>
                <a:gridCol w="1248752"/>
              </a:tblGrid>
              <a:tr h="452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PWUs</a:t>
                      </a:r>
                    </a:p>
                  </a:txBody>
                  <a:tcPr/>
                </a:tc>
                <a:tc>
                  <a:txBody>
                    <a:bodyPr/>
                    <a:lstStyle/>
                    <a:p>
                      <a:pPr algn="ctr"/>
                      <a:r>
                        <a:rPr lang="en-US" sz="2200" dirty="0" smtClean="0"/>
                        <a:t>Baseline</a:t>
                      </a:r>
                      <a:endParaRPr lang="en-US" sz="2200" dirty="0"/>
                    </a:p>
                  </a:txBody>
                  <a:tcPr/>
                </a:tc>
                <a:tc>
                  <a:txBody>
                    <a:bodyPr/>
                    <a:lstStyle/>
                    <a:p>
                      <a:pPr algn="ctr"/>
                      <a:r>
                        <a:rPr lang="en-US" sz="2200" dirty="0" smtClean="0"/>
                        <a:t>4</a:t>
                      </a:r>
                      <a:r>
                        <a:rPr lang="en-US" sz="2200" baseline="0" dirty="0" smtClean="0"/>
                        <a:t> </a:t>
                      </a:r>
                      <a:r>
                        <a:rPr lang="en-US" sz="2200" baseline="0" dirty="0" err="1" smtClean="0"/>
                        <a:t>mo</a:t>
                      </a:r>
                      <a:endParaRPr lang="en-US" sz="2200" dirty="0"/>
                    </a:p>
                  </a:txBody>
                  <a:tcPr/>
                </a:tc>
                <a:tc>
                  <a:txBody>
                    <a:bodyPr/>
                    <a:lstStyle/>
                    <a:p>
                      <a:pPr algn="ctr"/>
                      <a:r>
                        <a:rPr lang="en-US" sz="2200" dirty="0" smtClean="0"/>
                        <a:t>13 </a:t>
                      </a:r>
                      <a:r>
                        <a:rPr lang="en-US" sz="2200" dirty="0" err="1" smtClean="0"/>
                        <a:t>mo</a:t>
                      </a:r>
                      <a:endParaRPr lang="en-US" sz="2200" dirty="0"/>
                    </a:p>
                  </a:txBody>
                  <a:tcPr/>
                </a:tc>
                <a:tc>
                  <a:txBody>
                    <a:bodyPr/>
                    <a:lstStyle/>
                    <a:p>
                      <a:pPr algn="ctr"/>
                      <a:r>
                        <a:rPr lang="en-US" sz="2200" dirty="0" smtClean="0"/>
                        <a:t>25</a:t>
                      </a:r>
                      <a:r>
                        <a:rPr lang="en-US" sz="2200" baseline="0" dirty="0" smtClean="0"/>
                        <a:t> </a:t>
                      </a:r>
                      <a:r>
                        <a:rPr lang="en-US" sz="2200" baseline="0" dirty="0" err="1" smtClean="0"/>
                        <a:t>mo</a:t>
                      </a:r>
                      <a:endParaRPr lang="en-US" sz="2200" dirty="0"/>
                    </a:p>
                  </a:txBody>
                  <a:tcPr/>
                </a:tc>
              </a:tr>
              <a:tr h="452432">
                <a:tc>
                  <a:txBody>
                    <a:bodyPr/>
                    <a:lstStyle/>
                    <a:p>
                      <a:r>
                        <a:rPr lang="en-US" sz="2200" dirty="0" smtClean="0"/>
                        <a:t>Vancouver</a:t>
                      </a:r>
                      <a:endParaRPr lang="en-US" sz="2200" dirty="0"/>
                    </a:p>
                  </a:txBody>
                  <a:tcPr/>
                </a:tc>
                <a:tc>
                  <a:txBody>
                    <a:bodyPr/>
                    <a:lstStyle/>
                    <a:p>
                      <a:pPr algn="ctr"/>
                      <a:r>
                        <a:rPr lang="en-US" dirty="0" smtClean="0"/>
                        <a:t>13</a:t>
                      </a:r>
                      <a:endParaRPr lang="en-US" dirty="0"/>
                    </a:p>
                  </a:txBody>
                  <a:tcPr/>
                </a:tc>
                <a:tc>
                  <a:txBody>
                    <a:bodyPr/>
                    <a:lstStyle/>
                    <a:p>
                      <a:pPr algn="ctr"/>
                      <a:r>
                        <a:rPr lang="en-US" dirty="0" smtClean="0"/>
                        <a:t>13</a:t>
                      </a:r>
                      <a:endParaRPr lang="en-US" dirty="0"/>
                    </a:p>
                  </a:txBody>
                  <a:tcPr/>
                </a:tc>
                <a:tc>
                  <a:txBody>
                    <a:bodyPr/>
                    <a:lstStyle/>
                    <a:p>
                      <a:pPr algn="ctr"/>
                      <a:r>
                        <a:rPr lang="en-US" dirty="0" smtClean="0"/>
                        <a:t>12</a:t>
                      </a:r>
                      <a:endParaRPr lang="en-US" dirty="0"/>
                    </a:p>
                  </a:txBody>
                  <a:tcPr/>
                </a:tc>
                <a:tc>
                  <a:txBody>
                    <a:bodyPr/>
                    <a:lstStyle/>
                    <a:p>
                      <a:pPr algn="ctr"/>
                      <a:r>
                        <a:rPr lang="en-US" dirty="0" smtClean="0"/>
                        <a:t>12</a:t>
                      </a:r>
                      <a:endParaRPr lang="en-US" dirty="0"/>
                    </a:p>
                  </a:txBody>
                  <a:tcPr/>
                </a:tc>
              </a:tr>
              <a:tr h="452432">
                <a:tc>
                  <a:txBody>
                    <a:bodyPr/>
                    <a:lstStyle/>
                    <a:p>
                      <a:r>
                        <a:rPr lang="en-US" sz="2200" dirty="0" smtClean="0"/>
                        <a:t>Montreal</a:t>
                      </a:r>
                      <a:endParaRPr lang="en-US" sz="2200"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r>
              <a:tr h="452432">
                <a:tc>
                  <a:txBody>
                    <a:bodyPr/>
                    <a:lstStyle/>
                    <a:p>
                      <a:r>
                        <a:rPr lang="en-US" sz="2200" dirty="0" smtClean="0"/>
                        <a:t>Quebec</a:t>
                      </a:r>
                      <a:r>
                        <a:rPr lang="en-US" sz="2200" baseline="0" dirty="0" smtClean="0"/>
                        <a:t> City</a:t>
                      </a:r>
                      <a:endParaRPr lang="en-US" sz="2200"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0</a:t>
                      </a:r>
                      <a:endParaRPr lang="en-US" dirty="0"/>
                    </a:p>
                  </a:txBody>
                  <a:tcPr/>
                </a:tc>
              </a:tr>
            </a:tbl>
          </a:graphicData>
        </a:graphic>
      </p:graphicFrame>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12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2" y="1929791"/>
            <a:ext cx="7024744" cy="803335"/>
          </a:xfrm>
        </p:spPr>
        <p:txBody>
          <a:bodyPr>
            <a:normAutofit fontScale="90000"/>
          </a:bodyPr>
          <a:lstStyle/>
          <a:p>
            <a:r>
              <a:rPr lang="en-US" b="1" dirty="0" smtClean="0">
                <a:solidFill>
                  <a:schemeClr val="tx2"/>
                </a:solidFill>
              </a:rPr>
              <a:t>Objective 1: </a:t>
            </a:r>
            <a:r>
              <a:rPr lang="en-US" dirty="0">
                <a:solidFill>
                  <a:schemeClr val="tx2"/>
                </a:solidFill>
              </a:rPr>
              <a:t>R</a:t>
            </a:r>
            <a:r>
              <a:rPr lang="en-US" dirty="0" smtClean="0">
                <a:solidFill>
                  <a:schemeClr val="tx2"/>
                </a:solidFill>
              </a:rPr>
              <a:t>eliability </a:t>
            </a:r>
            <a:r>
              <a:rPr lang="en-US" dirty="0">
                <a:solidFill>
                  <a:schemeClr val="tx2"/>
                </a:solidFill>
              </a:rPr>
              <a:t>and </a:t>
            </a:r>
            <a:r>
              <a:rPr lang="en-US" dirty="0" smtClean="0">
                <a:solidFill>
                  <a:schemeClr val="tx2"/>
                </a:solidFill>
              </a:rPr>
              <a:t>Validity </a:t>
            </a:r>
            <a:r>
              <a:rPr lang="en-US" dirty="0">
                <a:solidFill>
                  <a:schemeClr val="tx2"/>
                </a:solidFill>
              </a:rPr>
              <a:t>of </a:t>
            </a:r>
            <a:r>
              <a:rPr lang="en-US" dirty="0" smtClean="0">
                <a:solidFill>
                  <a:schemeClr val="tx2"/>
                </a:solidFill>
              </a:rPr>
              <a:t>the Tool </a:t>
            </a:r>
            <a:r>
              <a:rPr lang="en-US" dirty="0">
                <a:solidFill>
                  <a:schemeClr val="tx2"/>
                </a:solidFill>
              </a:rPr>
              <a:t>Kit.</a:t>
            </a:r>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graphicFrame>
        <p:nvGraphicFramePr>
          <p:cNvPr id="6" name="Content Placeholder 9"/>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20453852"/>
              </p:ext>
            </p:extLst>
          </p:nvPr>
        </p:nvGraphicFramePr>
        <p:xfrm>
          <a:off x="851128" y="3250001"/>
          <a:ext cx="7480300" cy="15440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2940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8375" y="865544"/>
            <a:ext cx="7984105" cy="728084"/>
          </a:xfrm>
        </p:spPr>
        <p:txBody>
          <a:bodyPr>
            <a:normAutofit/>
          </a:bodyPr>
          <a:lstStyle/>
          <a:p>
            <a:r>
              <a:rPr lang="en-US" sz="3200" b="1" dirty="0" smtClean="0">
                <a:solidFill>
                  <a:srgbClr val="263B86"/>
                </a:solidFill>
              </a:rPr>
              <a:t>Power Wheelchair Outcomes </a:t>
            </a:r>
            <a:r>
              <a:rPr lang="en-US" sz="3200" b="1" dirty="0">
                <a:solidFill>
                  <a:srgbClr val="263B86"/>
                </a:solidFill>
              </a:rPr>
              <a:t>T</a:t>
            </a:r>
            <a:r>
              <a:rPr lang="en-US" sz="3200" b="1" dirty="0" smtClean="0">
                <a:solidFill>
                  <a:srgbClr val="263B86"/>
                </a:solidFill>
              </a:rPr>
              <a:t>ool </a:t>
            </a:r>
            <a:r>
              <a:rPr lang="en-US" sz="3200" b="1" dirty="0">
                <a:solidFill>
                  <a:srgbClr val="263B86"/>
                </a:solidFill>
              </a:rPr>
              <a:t>K</a:t>
            </a:r>
            <a:r>
              <a:rPr lang="en-US" sz="3200" b="1" dirty="0" smtClean="0">
                <a:solidFill>
                  <a:srgbClr val="263B86"/>
                </a:solidFill>
              </a:rPr>
              <a:t>it</a:t>
            </a:r>
            <a:endParaRPr lang="en-US" sz="3200" b="1" dirty="0">
              <a:solidFill>
                <a:srgbClr val="263B86"/>
              </a:solidFill>
            </a:endParaRPr>
          </a:p>
        </p:txBody>
      </p:sp>
      <p:sp>
        <p:nvSpPr>
          <p:cNvPr id="3" name="Content Placeholder 2"/>
          <p:cNvSpPr>
            <a:spLocks noGrp="1"/>
          </p:cNvSpPr>
          <p:nvPr>
            <p:ph idx="1"/>
          </p:nvPr>
        </p:nvSpPr>
        <p:spPr>
          <a:xfrm>
            <a:off x="457199" y="1497646"/>
            <a:ext cx="8105281" cy="4373563"/>
          </a:xfrm>
        </p:spPr>
        <p:txBody>
          <a:bodyPr/>
          <a:lstStyle/>
          <a:p>
            <a:pPr marL="68580" indent="0">
              <a:buNone/>
            </a:pPr>
            <a:endParaRPr lang="en-US" sz="800" dirty="0" smtClean="0"/>
          </a:p>
          <a:p>
            <a:pPr marL="68580" indent="0">
              <a:buNone/>
            </a:pPr>
            <a:r>
              <a:rPr lang="en-US" dirty="0" smtClean="0">
                <a:solidFill>
                  <a:srgbClr val="000000"/>
                </a:solidFill>
              </a:rPr>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90809611"/>
              </p:ext>
            </p:extLst>
          </p:nvPr>
        </p:nvGraphicFramePr>
        <p:xfrm>
          <a:off x="632703" y="1949945"/>
          <a:ext cx="7860679" cy="3585057"/>
        </p:xfrm>
        <a:graphic>
          <a:graphicData uri="http://schemas.openxmlformats.org/drawingml/2006/table">
            <a:tbl>
              <a:tblPr firstRow="1" bandRow="1">
                <a:tableStyleId>{2D5ABB26-0587-4C30-8999-92F81FD0307C}</a:tableStyleId>
              </a:tblPr>
              <a:tblGrid>
                <a:gridCol w="2550084"/>
                <a:gridCol w="2550084"/>
                <a:gridCol w="2760511"/>
              </a:tblGrid>
              <a:tr h="395561">
                <a:tc gridSpan="3">
                  <a:txBody>
                    <a:bodyPr/>
                    <a:lstStyle/>
                    <a:p>
                      <a:pPr algn="ctr"/>
                      <a:r>
                        <a:rPr lang="en-US" b="1" dirty="0" smtClean="0"/>
                        <a:t>Assistive</a:t>
                      </a:r>
                      <a:r>
                        <a:rPr lang="en-US" b="1" baseline="0" dirty="0" smtClean="0"/>
                        <a:t> Technology Device</a:t>
                      </a:r>
                      <a:r>
                        <a:rPr lang="en-US" b="1" dirty="0" smtClean="0"/>
                        <a:t> Outcome Vantage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491014">
                <a:tc>
                  <a:txBody>
                    <a:bodyPr/>
                    <a:lstStyle/>
                    <a:p>
                      <a:pPr algn="ctr"/>
                      <a:r>
                        <a:rPr lang="en-US" b="1" dirty="0" smtClean="0"/>
                        <a:t>Effectiveness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Social Significance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Subjective Well-Being</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8482">
                <a:tc>
                  <a:txBody>
                    <a:bodyPr/>
                    <a:lstStyle/>
                    <a:p>
                      <a:pPr marL="285750" indent="-285750">
                        <a:buFont typeface="Arial"/>
                        <a:buChar char="•"/>
                      </a:pPr>
                      <a:r>
                        <a:rPr lang="en-US" b="0" baseline="0" dirty="0" smtClean="0"/>
                        <a:t>Wheelchair Skills Test (WST)</a:t>
                      </a:r>
                    </a:p>
                    <a:p>
                      <a:pPr marL="0" indent="0">
                        <a:buFont typeface="Arial"/>
                        <a:buNone/>
                      </a:pPr>
                      <a:endParaRPr lang="en-US" sz="800" b="0" baseline="0" dirty="0" smtClean="0"/>
                    </a:p>
                    <a:p>
                      <a:pPr marL="285750" indent="-285750">
                        <a:buFont typeface="Arial"/>
                        <a:buChar char="•"/>
                      </a:pPr>
                      <a:r>
                        <a:rPr lang="en-US" b="0" baseline="0" dirty="0" smtClean="0"/>
                        <a:t>Wheelchair Skills Test Questionnaire (WST-Q)</a:t>
                      </a:r>
                    </a:p>
                    <a:p>
                      <a:pPr marL="0" indent="0">
                        <a:buFont typeface="Arial"/>
                        <a:buNone/>
                      </a:pPr>
                      <a:endParaRPr lang="en-US" sz="800" b="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Data</a:t>
                      </a:r>
                      <a:r>
                        <a:rPr lang="en-US" b="0" baseline="0" dirty="0" smtClean="0"/>
                        <a:t> Logger</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800" b="0" baseline="0" dirty="0" smtClean="0"/>
                    </a:p>
                    <a:p>
                      <a:pPr marL="285750" indent="-285750">
                        <a:buFont typeface="Arial"/>
                        <a:buChar char="•"/>
                      </a:pPr>
                      <a:r>
                        <a:rPr lang="en-US" b="0" baseline="0" dirty="0" smtClean="0"/>
                        <a:t>Life Space Assessment (LSA)</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Caregiver Assistive Technology Outcome Measure (CATOM)</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Assistive</a:t>
                      </a:r>
                      <a:r>
                        <a:rPr lang="en-US" b="0" baseline="0" dirty="0" smtClean="0"/>
                        <a:t> Technology Outcomes Profile for Mobility (ATOP/M)</a:t>
                      </a:r>
                    </a:p>
                    <a:p>
                      <a:pPr marL="0" indent="0">
                        <a:buFont typeface="Arial"/>
                        <a:buNone/>
                      </a:pPr>
                      <a:endParaRPr lang="en-US" sz="800" b="0" baseline="0" dirty="0" smtClean="0"/>
                    </a:p>
                    <a:p>
                      <a:pPr marL="285750" indent="-285750">
                        <a:buFont typeface="Arial"/>
                        <a:buChar char="•"/>
                      </a:pPr>
                      <a:r>
                        <a:rPr lang="en-US" b="0" baseline="0" dirty="0" smtClean="0"/>
                        <a:t>Wheelchair Use Confidence Scale (WheelCon)</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632703" y="5880263"/>
            <a:ext cx="7929777" cy="461665"/>
          </a:xfrm>
          <a:prstGeom prst="rect">
            <a:avLst/>
          </a:prstGeom>
          <a:noFill/>
        </p:spPr>
        <p:txBody>
          <a:bodyPr wrap="square" rtlCol="0">
            <a:spAutoFit/>
          </a:bodyPr>
          <a:lstStyle/>
          <a:p>
            <a:r>
              <a:rPr lang="en-US" sz="2400" dirty="0" smtClean="0"/>
              <a:t>Plus… qualitative interviews (baseline, 1, 4, &amp; 25 </a:t>
            </a:r>
            <a:r>
              <a:rPr lang="en-US" sz="2400" dirty="0" err="1" smtClean="0"/>
              <a:t>mo</a:t>
            </a:r>
            <a:r>
              <a:rPr lang="en-US" sz="2400" dirty="0" smtClean="0"/>
              <a:t>)</a:t>
            </a:r>
            <a:endParaRPr lang="en-US" sz="2400" dirty="0"/>
          </a:p>
        </p:txBody>
      </p:sp>
      <p:sp>
        <p:nvSpPr>
          <p:cNvPr id="7" name="TextBox 6"/>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5" name="Oval 4"/>
          <p:cNvSpPr/>
          <p:nvPr/>
        </p:nvSpPr>
        <p:spPr>
          <a:xfrm>
            <a:off x="632702" y="2643423"/>
            <a:ext cx="2581061" cy="2008483"/>
          </a:xfrm>
          <a:prstGeom prst="ellipse">
            <a:avLst/>
          </a:prstGeom>
          <a:noFill/>
          <a:ln w="317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7372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8309" y="831018"/>
            <a:ext cx="7024744" cy="619639"/>
          </a:xfrm>
        </p:spPr>
        <p:txBody>
          <a:bodyPr>
            <a:noAutofit/>
          </a:bodyPr>
          <a:lstStyle/>
          <a:p>
            <a:r>
              <a:rPr lang="en-US" b="1" dirty="0" smtClean="0">
                <a:solidFill>
                  <a:srgbClr val="263B86"/>
                </a:solidFill>
              </a:rPr>
              <a:t>Team members</a:t>
            </a:r>
            <a:endParaRPr lang="en-US" b="1" dirty="0">
              <a:solidFill>
                <a:srgbClr val="263B86"/>
              </a:solidFill>
            </a:endParaRPr>
          </a:p>
        </p:txBody>
      </p:sp>
      <p:sp>
        <p:nvSpPr>
          <p:cNvPr id="3" name="Text Placeholder 2"/>
          <p:cNvSpPr>
            <a:spLocks noGrp="1"/>
          </p:cNvSpPr>
          <p:nvPr>
            <p:ph type="body" idx="1"/>
          </p:nvPr>
        </p:nvSpPr>
        <p:spPr>
          <a:xfrm>
            <a:off x="685800" y="1434551"/>
            <a:ext cx="3851476" cy="639762"/>
          </a:xfrm>
        </p:spPr>
        <p:txBody>
          <a:bodyPr>
            <a:noAutofit/>
          </a:bodyPr>
          <a:lstStyle/>
          <a:p>
            <a:r>
              <a:rPr lang="en-US" dirty="0" smtClean="0">
                <a:solidFill>
                  <a:srgbClr val="263B86"/>
                </a:solidFill>
              </a:rPr>
              <a:t>Team Leads &amp; Members</a:t>
            </a:r>
            <a:endParaRPr lang="en-US" dirty="0">
              <a:solidFill>
                <a:srgbClr val="263B86"/>
              </a:solidFill>
            </a:endParaRPr>
          </a:p>
        </p:txBody>
      </p:sp>
      <p:sp>
        <p:nvSpPr>
          <p:cNvPr id="5" name="Content Placeholder 4"/>
          <p:cNvSpPr>
            <a:spLocks noGrp="1"/>
          </p:cNvSpPr>
          <p:nvPr>
            <p:ph sz="half" idx="2"/>
          </p:nvPr>
        </p:nvSpPr>
        <p:spPr>
          <a:xfrm>
            <a:off x="685800" y="2257602"/>
            <a:ext cx="3657600" cy="3200400"/>
          </a:xfrm>
        </p:spPr>
        <p:txBody>
          <a:bodyPr>
            <a:noAutofit/>
          </a:bodyPr>
          <a:lstStyle/>
          <a:p>
            <a:pPr>
              <a:buClrTx/>
            </a:pPr>
            <a:r>
              <a:rPr lang="en-CA" dirty="0">
                <a:solidFill>
                  <a:schemeClr val="tx1"/>
                </a:solidFill>
              </a:rPr>
              <a:t>Bill Miller</a:t>
            </a:r>
          </a:p>
          <a:p>
            <a:pPr>
              <a:buClrTx/>
            </a:pPr>
            <a:r>
              <a:rPr lang="en-CA" dirty="0">
                <a:solidFill>
                  <a:schemeClr val="tx1"/>
                </a:solidFill>
              </a:rPr>
              <a:t>Louise Demers</a:t>
            </a:r>
          </a:p>
          <a:p>
            <a:pPr>
              <a:buClrTx/>
            </a:pPr>
            <a:r>
              <a:rPr lang="en-CA" dirty="0">
                <a:solidFill>
                  <a:schemeClr val="tx1"/>
                </a:solidFill>
              </a:rPr>
              <a:t>Jan Miller-</a:t>
            </a:r>
            <a:r>
              <a:rPr lang="en-CA" dirty="0" err="1">
                <a:solidFill>
                  <a:schemeClr val="tx1"/>
                </a:solidFill>
              </a:rPr>
              <a:t>Polgar</a:t>
            </a:r>
            <a:endParaRPr lang="en-CA" dirty="0">
              <a:solidFill>
                <a:schemeClr val="tx1"/>
              </a:solidFill>
            </a:endParaRPr>
          </a:p>
          <a:p>
            <a:pPr>
              <a:buClrTx/>
            </a:pPr>
            <a:r>
              <a:rPr lang="en-CA" dirty="0">
                <a:solidFill>
                  <a:schemeClr val="tx1"/>
                </a:solidFill>
              </a:rPr>
              <a:t>Alex </a:t>
            </a:r>
            <a:r>
              <a:rPr lang="en-CA" dirty="0" err="1">
                <a:solidFill>
                  <a:schemeClr val="tx1"/>
                </a:solidFill>
              </a:rPr>
              <a:t>Mihailidis</a:t>
            </a:r>
            <a:endParaRPr lang="en-CA" dirty="0">
              <a:solidFill>
                <a:schemeClr val="tx1"/>
              </a:solidFill>
            </a:endParaRPr>
          </a:p>
          <a:p>
            <a:pPr>
              <a:buClrTx/>
            </a:pPr>
            <a:r>
              <a:rPr lang="en-CA" dirty="0">
                <a:solidFill>
                  <a:schemeClr val="tx1"/>
                </a:solidFill>
              </a:rPr>
              <a:t>Francois </a:t>
            </a:r>
            <a:r>
              <a:rPr lang="en-CA" dirty="0" err="1">
                <a:solidFill>
                  <a:schemeClr val="tx1"/>
                </a:solidFill>
              </a:rPr>
              <a:t>Routhier</a:t>
            </a:r>
            <a:endParaRPr lang="en-CA" dirty="0">
              <a:solidFill>
                <a:schemeClr val="tx1"/>
              </a:solidFill>
            </a:endParaRPr>
          </a:p>
          <a:p>
            <a:pPr>
              <a:buClrTx/>
            </a:pPr>
            <a:r>
              <a:rPr lang="en-CA" dirty="0">
                <a:solidFill>
                  <a:schemeClr val="tx1"/>
                </a:solidFill>
              </a:rPr>
              <a:t>Cher Smith</a:t>
            </a:r>
          </a:p>
          <a:p>
            <a:pPr>
              <a:buClrTx/>
            </a:pPr>
            <a:r>
              <a:rPr lang="en-CA" dirty="0">
                <a:solidFill>
                  <a:schemeClr val="tx1"/>
                </a:solidFill>
              </a:rPr>
              <a:t>Lee Kirby</a:t>
            </a:r>
          </a:p>
          <a:p>
            <a:pPr>
              <a:buClrTx/>
            </a:pPr>
            <a:r>
              <a:rPr lang="en-CA" dirty="0">
                <a:solidFill>
                  <a:schemeClr val="tx1"/>
                </a:solidFill>
              </a:rPr>
              <a:t>Ben </a:t>
            </a:r>
            <a:r>
              <a:rPr lang="en-CA" dirty="0" err="1">
                <a:solidFill>
                  <a:schemeClr val="tx1"/>
                </a:solidFill>
              </a:rPr>
              <a:t>Mortenson</a:t>
            </a:r>
            <a:endParaRPr lang="en-CA" dirty="0">
              <a:solidFill>
                <a:schemeClr val="tx1"/>
              </a:solidFill>
            </a:endParaRPr>
          </a:p>
          <a:p>
            <a:pPr>
              <a:buClrTx/>
            </a:pPr>
            <a:r>
              <a:rPr lang="en-CA" dirty="0">
                <a:solidFill>
                  <a:schemeClr val="tx1"/>
                </a:solidFill>
              </a:rPr>
              <a:t>Claudine Auger</a:t>
            </a:r>
          </a:p>
          <a:p>
            <a:pPr>
              <a:buClrTx/>
            </a:pPr>
            <a:endParaRPr lang="en-US" dirty="0"/>
          </a:p>
        </p:txBody>
      </p:sp>
      <p:sp>
        <p:nvSpPr>
          <p:cNvPr id="4" name="Text Placeholder 3"/>
          <p:cNvSpPr>
            <a:spLocks noGrp="1"/>
          </p:cNvSpPr>
          <p:nvPr>
            <p:ph type="body" sz="quarter" idx="3"/>
          </p:nvPr>
        </p:nvSpPr>
        <p:spPr>
          <a:xfrm>
            <a:off x="4800600" y="1450657"/>
            <a:ext cx="3657600" cy="639762"/>
          </a:xfrm>
        </p:spPr>
        <p:txBody>
          <a:bodyPr>
            <a:normAutofit/>
          </a:bodyPr>
          <a:lstStyle/>
          <a:p>
            <a:r>
              <a:rPr lang="en-US" dirty="0" smtClean="0">
                <a:solidFill>
                  <a:srgbClr val="263B86"/>
                </a:solidFill>
              </a:rPr>
              <a:t>Research Assistants</a:t>
            </a:r>
            <a:endParaRPr lang="en-US" dirty="0">
              <a:solidFill>
                <a:srgbClr val="263B86"/>
              </a:solidFill>
            </a:endParaRPr>
          </a:p>
        </p:txBody>
      </p:sp>
      <p:sp>
        <p:nvSpPr>
          <p:cNvPr id="6" name="Content Placeholder 5"/>
          <p:cNvSpPr>
            <a:spLocks noGrp="1"/>
          </p:cNvSpPr>
          <p:nvPr>
            <p:ph sz="quarter" idx="4"/>
          </p:nvPr>
        </p:nvSpPr>
        <p:spPr>
          <a:xfrm>
            <a:off x="4800600" y="2319055"/>
            <a:ext cx="3657600" cy="3870523"/>
          </a:xfrm>
        </p:spPr>
        <p:txBody>
          <a:bodyPr>
            <a:normAutofit/>
          </a:bodyPr>
          <a:lstStyle/>
          <a:p>
            <a:pPr>
              <a:buClrTx/>
            </a:pPr>
            <a:r>
              <a:rPr lang="en-CA" dirty="0" smtClean="0">
                <a:solidFill>
                  <a:srgbClr val="000000"/>
                </a:solidFill>
              </a:rPr>
              <a:t>Kate </a:t>
            </a:r>
            <a:r>
              <a:rPr lang="en-CA" dirty="0" err="1" smtClean="0">
                <a:solidFill>
                  <a:srgbClr val="000000"/>
                </a:solidFill>
              </a:rPr>
              <a:t>Keetch</a:t>
            </a:r>
            <a:endParaRPr lang="en-CA" dirty="0" smtClean="0">
              <a:solidFill>
                <a:srgbClr val="000000"/>
              </a:solidFill>
            </a:endParaRPr>
          </a:p>
          <a:p>
            <a:pPr>
              <a:buClrTx/>
            </a:pPr>
            <a:r>
              <a:rPr lang="en-CA" dirty="0" smtClean="0">
                <a:solidFill>
                  <a:srgbClr val="000000"/>
                </a:solidFill>
              </a:rPr>
              <a:t>Sarah </a:t>
            </a:r>
            <a:r>
              <a:rPr lang="en-CA" dirty="0" err="1" smtClean="0">
                <a:solidFill>
                  <a:srgbClr val="000000"/>
                </a:solidFill>
              </a:rPr>
              <a:t>McCuaig</a:t>
            </a:r>
            <a:endParaRPr lang="en-CA" dirty="0" smtClean="0">
              <a:solidFill>
                <a:srgbClr val="000000"/>
              </a:solidFill>
            </a:endParaRPr>
          </a:p>
          <a:p>
            <a:pPr>
              <a:buClrTx/>
            </a:pPr>
            <a:r>
              <a:rPr lang="en-CA" dirty="0" err="1" smtClean="0">
                <a:solidFill>
                  <a:srgbClr val="000000"/>
                </a:solidFill>
              </a:rPr>
              <a:t>Jenn</a:t>
            </a:r>
            <a:r>
              <a:rPr lang="en-CA" dirty="0" smtClean="0">
                <a:solidFill>
                  <a:srgbClr val="000000"/>
                </a:solidFill>
              </a:rPr>
              <a:t> </a:t>
            </a:r>
            <a:r>
              <a:rPr lang="en-CA" dirty="0" err="1" smtClean="0">
                <a:solidFill>
                  <a:srgbClr val="000000"/>
                </a:solidFill>
              </a:rPr>
              <a:t>Querques</a:t>
            </a:r>
            <a:endParaRPr lang="en-CA" dirty="0">
              <a:solidFill>
                <a:srgbClr val="000000"/>
              </a:solidFill>
            </a:endParaRPr>
          </a:p>
          <a:p>
            <a:pPr>
              <a:buClrTx/>
            </a:pPr>
            <a:r>
              <a:rPr lang="en-CA" dirty="0">
                <a:solidFill>
                  <a:srgbClr val="000000"/>
                </a:solidFill>
              </a:rPr>
              <a:t>Laura Titus</a:t>
            </a:r>
          </a:p>
          <a:p>
            <a:pPr>
              <a:buClrTx/>
            </a:pPr>
            <a:r>
              <a:rPr lang="en-CA" dirty="0" err="1">
                <a:solidFill>
                  <a:srgbClr val="000000"/>
                </a:solidFill>
              </a:rPr>
              <a:t>Fabrizio</a:t>
            </a:r>
            <a:r>
              <a:rPr lang="en-CA" dirty="0">
                <a:solidFill>
                  <a:srgbClr val="000000"/>
                </a:solidFill>
              </a:rPr>
              <a:t> </a:t>
            </a:r>
            <a:r>
              <a:rPr lang="en-CA" dirty="0" err="1">
                <a:solidFill>
                  <a:srgbClr val="000000"/>
                </a:solidFill>
              </a:rPr>
              <a:t>Farronato</a:t>
            </a:r>
            <a:endParaRPr lang="en-CA" dirty="0">
              <a:solidFill>
                <a:srgbClr val="000000"/>
              </a:solidFill>
            </a:endParaRPr>
          </a:p>
          <a:p>
            <a:pPr>
              <a:buClrTx/>
            </a:pPr>
            <a:r>
              <a:rPr lang="en-CA" dirty="0">
                <a:solidFill>
                  <a:srgbClr val="000000"/>
                </a:solidFill>
              </a:rPr>
              <a:t>Elise </a:t>
            </a:r>
            <a:r>
              <a:rPr lang="en-CA" dirty="0" err="1">
                <a:solidFill>
                  <a:srgbClr val="000000"/>
                </a:solidFill>
              </a:rPr>
              <a:t>Busilacchi</a:t>
            </a:r>
            <a:endParaRPr lang="en-CA" dirty="0">
              <a:solidFill>
                <a:srgbClr val="000000"/>
              </a:solidFill>
            </a:endParaRPr>
          </a:p>
          <a:p>
            <a:pPr>
              <a:spcBef>
                <a:spcPts val="400"/>
              </a:spcBef>
              <a:buClrTx/>
            </a:pPr>
            <a:r>
              <a:rPr lang="en-CA" dirty="0">
                <a:solidFill>
                  <a:srgbClr val="000000"/>
                </a:solidFill>
              </a:rPr>
              <a:t>Marie-Pierre Johnson</a:t>
            </a:r>
          </a:p>
          <a:p>
            <a:pPr>
              <a:buClrTx/>
            </a:pPr>
            <a:r>
              <a:rPr lang="en-CA" dirty="0">
                <a:solidFill>
                  <a:srgbClr val="000000"/>
                </a:solidFill>
              </a:rPr>
              <a:t>Deborah Stewart</a:t>
            </a:r>
          </a:p>
          <a:p>
            <a:pPr>
              <a:buClrTx/>
            </a:pPr>
            <a:endParaRPr lang="en-US" dirty="0">
              <a:solidFill>
                <a:srgbClr val="000000"/>
              </a:solidFill>
            </a:endParaRPr>
          </a:p>
        </p:txBody>
      </p:sp>
      <p:sp>
        <p:nvSpPr>
          <p:cNvPr id="8" name="TextBox 7"/>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0948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5966"/>
            <a:ext cx="7024744" cy="786450"/>
          </a:xfrm>
        </p:spPr>
        <p:txBody>
          <a:bodyPr>
            <a:normAutofit/>
          </a:bodyPr>
          <a:lstStyle/>
          <a:p>
            <a:r>
              <a:rPr lang="en-US" b="1" dirty="0" smtClean="0">
                <a:solidFill>
                  <a:schemeClr val="tx2"/>
                </a:solidFill>
              </a:rPr>
              <a:t>WST-P </a:t>
            </a:r>
            <a:endParaRPr lang="en-US" b="1" dirty="0">
              <a:solidFill>
                <a:schemeClr val="tx2"/>
              </a:solidFill>
            </a:endParaRPr>
          </a:p>
        </p:txBody>
      </p:sp>
      <p:sp>
        <p:nvSpPr>
          <p:cNvPr id="3" name="Content Placeholder 2"/>
          <p:cNvSpPr>
            <a:spLocks noGrp="1"/>
          </p:cNvSpPr>
          <p:nvPr>
            <p:ph idx="1"/>
          </p:nvPr>
        </p:nvSpPr>
        <p:spPr>
          <a:xfrm>
            <a:off x="1043490" y="1412416"/>
            <a:ext cx="7379679" cy="4276127"/>
          </a:xfrm>
        </p:spPr>
        <p:txBody>
          <a:bodyPr>
            <a:normAutofit/>
          </a:bodyPr>
          <a:lstStyle/>
          <a:p>
            <a:r>
              <a:rPr lang="en-US" dirty="0" smtClean="0"/>
              <a:t>Internally consistent</a:t>
            </a:r>
          </a:p>
          <a:p>
            <a:pPr lvl="1"/>
            <a:r>
              <a:rPr lang="en-US" dirty="0" smtClean="0"/>
              <a:t>Cronbach’s alpha = 0.90</a:t>
            </a:r>
          </a:p>
          <a:p>
            <a:pPr marL="365760" lvl="1" indent="0">
              <a:buNone/>
            </a:pPr>
            <a:endParaRPr lang="en-US" sz="800" dirty="0" smtClean="0"/>
          </a:p>
          <a:p>
            <a:r>
              <a:rPr lang="en-US" dirty="0" smtClean="0"/>
              <a:t>Reliable</a:t>
            </a:r>
          </a:p>
          <a:p>
            <a:pPr lvl="1"/>
            <a:r>
              <a:rPr lang="en-US" dirty="0" smtClean="0"/>
              <a:t>Test Retest ICC</a:t>
            </a:r>
            <a:r>
              <a:rPr lang="en-US" baseline="-25000" dirty="0" smtClean="0"/>
              <a:t>1,1</a:t>
            </a:r>
            <a:r>
              <a:rPr lang="en-US" dirty="0" smtClean="0"/>
              <a:t> = 0.78</a:t>
            </a:r>
          </a:p>
          <a:p>
            <a:pPr marL="68580" indent="0">
              <a:buNone/>
            </a:pPr>
            <a:endParaRPr lang="en-US" sz="800" dirty="0" smtClean="0"/>
          </a:p>
          <a:p>
            <a:r>
              <a:rPr lang="en-US" dirty="0" smtClean="0"/>
              <a:t>Validity</a:t>
            </a:r>
            <a:endParaRPr lang="en-US" i="1" dirty="0" smtClean="0"/>
          </a:p>
          <a:p>
            <a:pPr lvl="1"/>
            <a:r>
              <a:rPr lang="en-US" i="1" dirty="0" smtClean="0"/>
              <a:t>r </a:t>
            </a:r>
            <a:r>
              <a:rPr lang="en-US" dirty="0" smtClean="0"/>
              <a:t>= 0.47 (p&lt;0.001) LSA</a:t>
            </a:r>
          </a:p>
          <a:p>
            <a:pPr lvl="1"/>
            <a:r>
              <a:rPr lang="en-US" i="1" dirty="0" smtClean="0"/>
              <a:t>r </a:t>
            </a:r>
            <a:r>
              <a:rPr lang="en-US" dirty="0" smtClean="0"/>
              <a:t>= 0.47 (p&lt;0.001) WheelCon-P</a:t>
            </a:r>
          </a:p>
          <a:p>
            <a:pPr lvl="1"/>
            <a:r>
              <a:rPr lang="en-US" i="1" dirty="0" smtClean="0"/>
              <a:t>r </a:t>
            </a:r>
            <a:r>
              <a:rPr lang="en-US" dirty="0" smtClean="0"/>
              <a:t>= 0.36 (p=0.002) ATOP activity</a:t>
            </a:r>
            <a:endParaRPr lang="en-US" i="1" dirty="0" smtClean="0"/>
          </a:p>
        </p:txBody>
      </p:sp>
      <p:sp>
        <p:nvSpPr>
          <p:cNvPr id="4" name="TextBox 3"/>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5" name="Rectangle 4"/>
          <p:cNvSpPr/>
          <p:nvPr/>
        </p:nvSpPr>
        <p:spPr>
          <a:xfrm>
            <a:off x="675572" y="5481216"/>
            <a:ext cx="7937534" cy="830997"/>
          </a:xfrm>
          <a:prstGeom prst="rect">
            <a:avLst/>
          </a:prstGeom>
        </p:spPr>
        <p:txBody>
          <a:bodyPr wrap="square">
            <a:spAutoFit/>
          </a:bodyPr>
          <a:lstStyle/>
          <a:p>
            <a:r>
              <a:rPr lang="en-US" sz="1600" dirty="0">
                <a:solidFill>
                  <a:srgbClr val="263B86"/>
                </a:solidFill>
              </a:rPr>
              <a:t>Rushton PW, Kirby RL, </a:t>
            </a:r>
            <a:r>
              <a:rPr lang="en-US" sz="1600" dirty="0" err="1">
                <a:solidFill>
                  <a:srgbClr val="263B86"/>
                </a:solidFill>
              </a:rPr>
              <a:t>Routhier</a:t>
            </a:r>
            <a:r>
              <a:rPr lang="en-US" sz="1600" dirty="0">
                <a:solidFill>
                  <a:srgbClr val="263B86"/>
                </a:solidFill>
              </a:rPr>
              <a:t> F, Smith C. Measurement Properties of the Wheelchair Skills Test Questionnaire for Powered Wheelchair Users. </a:t>
            </a:r>
            <a:r>
              <a:rPr lang="en-US" sz="1600" dirty="0" smtClean="0">
                <a:solidFill>
                  <a:srgbClr val="263B86"/>
                </a:solidFill>
              </a:rPr>
              <a:t>Disability &amp; </a:t>
            </a:r>
            <a:r>
              <a:rPr lang="en-US" sz="1600" dirty="0" err="1" smtClean="0">
                <a:solidFill>
                  <a:srgbClr val="263B86"/>
                </a:solidFill>
              </a:rPr>
              <a:t>Rehab:AT</a:t>
            </a:r>
            <a:r>
              <a:rPr lang="en-US" sz="1600" dirty="0" smtClean="0">
                <a:solidFill>
                  <a:srgbClr val="263B86"/>
                </a:solidFill>
              </a:rPr>
              <a:t> (</a:t>
            </a:r>
            <a:r>
              <a:rPr lang="en-US" sz="1600" dirty="0">
                <a:solidFill>
                  <a:srgbClr val="263B86"/>
                </a:solidFill>
              </a:rPr>
              <a:t>submitted May 2014)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6220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8375" y="865544"/>
            <a:ext cx="7984105" cy="728084"/>
          </a:xfrm>
        </p:spPr>
        <p:txBody>
          <a:bodyPr>
            <a:normAutofit/>
          </a:bodyPr>
          <a:lstStyle/>
          <a:p>
            <a:r>
              <a:rPr lang="en-US" sz="3200" b="1" dirty="0" smtClean="0">
                <a:solidFill>
                  <a:srgbClr val="263B86"/>
                </a:solidFill>
              </a:rPr>
              <a:t>Power Wheelchair Outcomes </a:t>
            </a:r>
            <a:r>
              <a:rPr lang="en-US" sz="3200" b="1" dirty="0">
                <a:solidFill>
                  <a:srgbClr val="263B86"/>
                </a:solidFill>
              </a:rPr>
              <a:t>T</a:t>
            </a:r>
            <a:r>
              <a:rPr lang="en-US" sz="3200" b="1" dirty="0" smtClean="0">
                <a:solidFill>
                  <a:srgbClr val="263B86"/>
                </a:solidFill>
              </a:rPr>
              <a:t>ool </a:t>
            </a:r>
            <a:r>
              <a:rPr lang="en-US" sz="3200" b="1" dirty="0">
                <a:solidFill>
                  <a:srgbClr val="263B86"/>
                </a:solidFill>
              </a:rPr>
              <a:t>K</a:t>
            </a:r>
            <a:r>
              <a:rPr lang="en-US" sz="3200" b="1" dirty="0" smtClean="0">
                <a:solidFill>
                  <a:srgbClr val="263B86"/>
                </a:solidFill>
              </a:rPr>
              <a:t>it</a:t>
            </a:r>
            <a:endParaRPr lang="en-US" sz="3200" b="1" dirty="0">
              <a:solidFill>
                <a:srgbClr val="263B86"/>
              </a:solidFill>
            </a:endParaRPr>
          </a:p>
        </p:txBody>
      </p:sp>
      <p:sp>
        <p:nvSpPr>
          <p:cNvPr id="3" name="Content Placeholder 2"/>
          <p:cNvSpPr>
            <a:spLocks noGrp="1"/>
          </p:cNvSpPr>
          <p:nvPr>
            <p:ph idx="1"/>
          </p:nvPr>
        </p:nvSpPr>
        <p:spPr>
          <a:xfrm>
            <a:off x="457199" y="1497646"/>
            <a:ext cx="8105281" cy="4373563"/>
          </a:xfrm>
        </p:spPr>
        <p:txBody>
          <a:bodyPr/>
          <a:lstStyle/>
          <a:p>
            <a:pPr marL="68580" indent="0">
              <a:buNone/>
            </a:pPr>
            <a:endParaRPr lang="en-US" sz="800" dirty="0" smtClean="0"/>
          </a:p>
          <a:p>
            <a:pPr marL="68580" indent="0">
              <a:buNone/>
            </a:pPr>
            <a:r>
              <a:rPr lang="en-US" dirty="0" smtClean="0">
                <a:solidFill>
                  <a:srgbClr val="000000"/>
                </a:solidFill>
              </a:rPr>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3835051"/>
              </p:ext>
            </p:extLst>
          </p:nvPr>
        </p:nvGraphicFramePr>
        <p:xfrm>
          <a:off x="632703" y="1949945"/>
          <a:ext cx="7860679" cy="3585057"/>
        </p:xfrm>
        <a:graphic>
          <a:graphicData uri="http://schemas.openxmlformats.org/drawingml/2006/table">
            <a:tbl>
              <a:tblPr firstRow="1" bandRow="1">
                <a:tableStyleId>{2D5ABB26-0587-4C30-8999-92F81FD0307C}</a:tableStyleId>
              </a:tblPr>
              <a:tblGrid>
                <a:gridCol w="2550084"/>
                <a:gridCol w="2550084"/>
                <a:gridCol w="2760511"/>
              </a:tblGrid>
              <a:tr h="395561">
                <a:tc gridSpan="3">
                  <a:txBody>
                    <a:bodyPr/>
                    <a:lstStyle/>
                    <a:p>
                      <a:pPr algn="ctr"/>
                      <a:r>
                        <a:rPr lang="en-US" b="1" dirty="0" smtClean="0"/>
                        <a:t>Assistive</a:t>
                      </a:r>
                      <a:r>
                        <a:rPr lang="en-US" b="1" baseline="0" dirty="0" smtClean="0"/>
                        <a:t> Technology Device</a:t>
                      </a:r>
                      <a:r>
                        <a:rPr lang="en-US" b="1" dirty="0" smtClean="0"/>
                        <a:t> Outcome Vantage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491014">
                <a:tc>
                  <a:txBody>
                    <a:bodyPr/>
                    <a:lstStyle/>
                    <a:p>
                      <a:pPr algn="ctr"/>
                      <a:r>
                        <a:rPr lang="en-US" b="1" dirty="0" smtClean="0"/>
                        <a:t>Effectiveness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Social Significance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Subjective Well-Being</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8482">
                <a:tc>
                  <a:txBody>
                    <a:bodyPr/>
                    <a:lstStyle/>
                    <a:p>
                      <a:pPr marL="285750" indent="-285750">
                        <a:buFont typeface="Arial"/>
                        <a:buChar char="•"/>
                      </a:pPr>
                      <a:r>
                        <a:rPr lang="en-US" b="0" baseline="0" dirty="0" smtClean="0"/>
                        <a:t>Wheelchair Skills Test (WST)</a:t>
                      </a:r>
                    </a:p>
                    <a:p>
                      <a:pPr marL="0" indent="0">
                        <a:buFont typeface="Arial"/>
                        <a:buNone/>
                      </a:pPr>
                      <a:endParaRPr lang="en-US" sz="800" b="0" baseline="0" dirty="0" smtClean="0"/>
                    </a:p>
                    <a:p>
                      <a:pPr marL="285750" indent="-285750">
                        <a:buFont typeface="Arial"/>
                        <a:buChar char="•"/>
                      </a:pPr>
                      <a:r>
                        <a:rPr lang="en-US" b="0" baseline="0" dirty="0" smtClean="0"/>
                        <a:t>Wheelchair Skills Test Questionnaire (WST-Q)</a:t>
                      </a:r>
                    </a:p>
                    <a:p>
                      <a:pPr marL="0" indent="0">
                        <a:buFont typeface="Arial"/>
                        <a:buNone/>
                      </a:pPr>
                      <a:endParaRPr lang="en-US" sz="800" b="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Data</a:t>
                      </a:r>
                      <a:r>
                        <a:rPr lang="en-US" b="0" baseline="0" dirty="0" smtClean="0"/>
                        <a:t> Logger</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800" b="0" baseline="0" dirty="0" smtClean="0"/>
                    </a:p>
                    <a:p>
                      <a:pPr marL="285750" indent="-285750">
                        <a:buFont typeface="Arial"/>
                        <a:buChar char="•"/>
                      </a:pPr>
                      <a:r>
                        <a:rPr lang="en-US" b="0" baseline="0" dirty="0" smtClean="0"/>
                        <a:t>Life Space Assessment (LSA)</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Caregiver Assistive Technology Outcome Measure (CATOM)</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Assistive</a:t>
                      </a:r>
                      <a:r>
                        <a:rPr lang="en-US" b="0" baseline="0" dirty="0" smtClean="0"/>
                        <a:t> Technology Outcomes Profile for Mobility (ATOP/M)</a:t>
                      </a:r>
                    </a:p>
                    <a:p>
                      <a:pPr marL="0" indent="0">
                        <a:buFont typeface="Arial"/>
                        <a:buNone/>
                      </a:pPr>
                      <a:endParaRPr lang="en-US" sz="800" b="0" baseline="0" dirty="0" smtClean="0"/>
                    </a:p>
                    <a:p>
                      <a:pPr marL="285750" indent="-285750">
                        <a:buFont typeface="Arial"/>
                        <a:buChar char="•"/>
                      </a:pPr>
                      <a:r>
                        <a:rPr lang="en-US" b="0" baseline="0" dirty="0" smtClean="0"/>
                        <a:t>Wheelchair Use Confidence Scale (WheelCon)</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632703" y="5880263"/>
            <a:ext cx="7929777" cy="461665"/>
          </a:xfrm>
          <a:prstGeom prst="rect">
            <a:avLst/>
          </a:prstGeom>
          <a:noFill/>
        </p:spPr>
        <p:txBody>
          <a:bodyPr wrap="square" rtlCol="0">
            <a:spAutoFit/>
          </a:bodyPr>
          <a:lstStyle/>
          <a:p>
            <a:r>
              <a:rPr lang="en-US" sz="2400" dirty="0" smtClean="0"/>
              <a:t>Plus… qualitative interviews (baseline, 1, 4, &amp; 25 </a:t>
            </a:r>
            <a:r>
              <a:rPr lang="en-US" sz="2400" dirty="0" err="1" smtClean="0"/>
              <a:t>mo</a:t>
            </a:r>
            <a:r>
              <a:rPr lang="en-US" sz="2400" dirty="0" smtClean="0"/>
              <a:t>)</a:t>
            </a:r>
            <a:endParaRPr lang="en-US" sz="2400" dirty="0"/>
          </a:p>
        </p:txBody>
      </p:sp>
      <p:sp>
        <p:nvSpPr>
          <p:cNvPr id="7" name="TextBox 6"/>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5" name="Oval 4"/>
          <p:cNvSpPr/>
          <p:nvPr/>
        </p:nvSpPr>
        <p:spPr>
          <a:xfrm>
            <a:off x="5777315" y="3667103"/>
            <a:ext cx="2453087" cy="1231006"/>
          </a:xfrm>
          <a:prstGeom prst="ellipse">
            <a:avLst/>
          </a:prstGeom>
          <a:noFill/>
          <a:ln w="317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2237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5966"/>
            <a:ext cx="7024744" cy="786450"/>
          </a:xfrm>
        </p:spPr>
        <p:txBody>
          <a:bodyPr>
            <a:normAutofit/>
          </a:bodyPr>
          <a:lstStyle/>
          <a:p>
            <a:r>
              <a:rPr lang="en-US" b="1" dirty="0" smtClean="0">
                <a:solidFill>
                  <a:schemeClr val="tx2"/>
                </a:solidFill>
              </a:rPr>
              <a:t>WheelCon-P </a:t>
            </a:r>
            <a:endParaRPr lang="en-US" b="1" dirty="0">
              <a:solidFill>
                <a:schemeClr val="tx2"/>
              </a:solidFill>
            </a:endParaRPr>
          </a:p>
        </p:txBody>
      </p:sp>
      <p:sp>
        <p:nvSpPr>
          <p:cNvPr id="3" name="Content Placeholder 2"/>
          <p:cNvSpPr>
            <a:spLocks noGrp="1"/>
          </p:cNvSpPr>
          <p:nvPr>
            <p:ph idx="1"/>
          </p:nvPr>
        </p:nvSpPr>
        <p:spPr>
          <a:xfrm>
            <a:off x="1043490" y="1684533"/>
            <a:ext cx="7379679" cy="4276127"/>
          </a:xfrm>
        </p:spPr>
        <p:txBody>
          <a:bodyPr>
            <a:normAutofit/>
          </a:bodyPr>
          <a:lstStyle/>
          <a:p>
            <a:r>
              <a:rPr lang="en-US" dirty="0" smtClean="0"/>
              <a:t>Internally consistent</a:t>
            </a:r>
          </a:p>
          <a:p>
            <a:pPr lvl="1"/>
            <a:r>
              <a:rPr lang="en-US" dirty="0" smtClean="0"/>
              <a:t>Cronbach’s alpha = 0.92</a:t>
            </a:r>
          </a:p>
          <a:p>
            <a:pPr marL="365760" lvl="1" indent="0">
              <a:buNone/>
            </a:pPr>
            <a:endParaRPr lang="en-US" sz="800" dirty="0" smtClean="0"/>
          </a:p>
          <a:p>
            <a:r>
              <a:rPr lang="en-US" dirty="0" smtClean="0"/>
              <a:t>Reliable</a:t>
            </a:r>
          </a:p>
          <a:p>
            <a:pPr lvl="1"/>
            <a:r>
              <a:rPr lang="en-US" dirty="0" smtClean="0"/>
              <a:t>Test Retest ICC</a:t>
            </a:r>
            <a:r>
              <a:rPr lang="en-US" baseline="-25000" dirty="0" smtClean="0"/>
              <a:t>1,1</a:t>
            </a:r>
            <a:r>
              <a:rPr lang="en-US" dirty="0" smtClean="0"/>
              <a:t> = 0.85</a:t>
            </a:r>
          </a:p>
          <a:p>
            <a:pPr marL="68580" indent="0">
              <a:buNone/>
            </a:pPr>
            <a:endParaRPr lang="en-US" sz="800" dirty="0" smtClean="0"/>
          </a:p>
          <a:p>
            <a:r>
              <a:rPr lang="en-US" dirty="0" smtClean="0"/>
              <a:t>Validity</a:t>
            </a:r>
            <a:endParaRPr lang="en-US" i="1" dirty="0" smtClean="0"/>
          </a:p>
          <a:p>
            <a:pPr lvl="1"/>
            <a:r>
              <a:rPr lang="en-US" i="1" dirty="0" smtClean="0"/>
              <a:t>r </a:t>
            </a:r>
            <a:r>
              <a:rPr lang="en-US" dirty="0" smtClean="0"/>
              <a:t>= 0.49 (p&lt;0.001) WST-Q</a:t>
            </a:r>
          </a:p>
          <a:p>
            <a:pPr lvl="1"/>
            <a:r>
              <a:rPr lang="en-US" i="1" dirty="0" smtClean="0"/>
              <a:t>r </a:t>
            </a:r>
            <a:r>
              <a:rPr lang="en-US" dirty="0" smtClean="0"/>
              <a:t>= 0.42 (p&lt;0.001) WST</a:t>
            </a:r>
          </a:p>
          <a:p>
            <a:pPr lvl="1"/>
            <a:r>
              <a:rPr lang="en-US" i="1" dirty="0" smtClean="0"/>
              <a:t>r </a:t>
            </a:r>
            <a:r>
              <a:rPr lang="en-US" dirty="0" smtClean="0"/>
              <a:t>= 0.47 (p</a:t>
            </a:r>
            <a:r>
              <a:rPr lang="en-US" dirty="0"/>
              <a:t>&lt;</a:t>
            </a:r>
            <a:r>
              <a:rPr lang="en-US" dirty="0" smtClean="0"/>
              <a:t>0.001) ATOP participation</a:t>
            </a:r>
            <a:endParaRPr lang="en-US" i="1" dirty="0" smtClean="0"/>
          </a:p>
        </p:txBody>
      </p:sp>
      <p:sp>
        <p:nvSpPr>
          <p:cNvPr id="4" name="TextBox 3"/>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5" name="Rectangle 4"/>
          <p:cNvSpPr/>
          <p:nvPr/>
        </p:nvSpPr>
        <p:spPr>
          <a:xfrm>
            <a:off x="675572" y="5773604"/>
            <a:ext cx="7937534" cy="584776"/>
          </a:xfrm>
          <a:prstGeom prst="rect">
            <a:avLst/>
          </a:prstGeom>
        </p:spPr>
        <p:txBody>
          <a:bodyPr wrap="square">
            <a:spAutoFit/>
          </a:bodyPr>
          <a:lstStyle/>
          <a:p>
            <a:r>
              <a:rPr lang="en-US" sz="1600" dirty="0">
                <a:solidFill>
                  <a:srgbClr val="263B86"/>
                </a:solidFill>
              </a:rPr>
              <a:t>Rushton PW, </a:t>
            </a:r>
            <a:r>
              <a:rPr lang="en-US" sz="1600" dirty="0" smtClean="0">
                <a:solidFill>
                  <a:srgbClr val="263B86"/>
                </a:solidFill>
              </a:rPr>
              <a:t>Miller WC, </a:t>
            </a:r>
            <a:r>
              <a:rPr lang="en-US" sz="1600" dirty="0" err="1" smtClean="0">
                <a:solidFill>
                  <a:srgbClr val="263B86"/>
                </a:solidFill>
              </a:rPr>
              <a:t>Routhier</a:t>
            </a:r>
            <a:r>
              <a:rPr lang="en-US" sz="1600" dirty="0" smtClean="0">
                <a:solidFill>
                  <a:srgbClr val="263B86"/>
                </a:solidFill>
              </a:rPr>
              <a:t> F. </a:t>
            </a:r>
            <a:r>
              <a:rPr lang="en-US" sz="1600" dirty="0">
                <a:solidFill>
                  <a:srgbClr val="263B86"/>
                </a:solidFill>
              </a:rPr>
              <a:t>Measurement Properties of the </a:t>
            </a:r>
            <a:r>
              <a:rPr lang="en-US" sz="1600" dirty="0" smtClean="0">
                <a:solidFill>
                  <a:srgbClr val="263B86"/>
                </a:solidFill>
              </a:rPr>
              <a:t>WheelCon-P. D&amp;R:AT (in preparation)</a:t>
            </a:r>
            <a:endParaRPr lang="en-US" sz="1600" dirty="0">
              <a:solidFill>
                <a:srgbClr val="263B8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3642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8375" y="865544"/>
            <a:ext cx="7984105" cy="728084"/>
          </a:xfrm>
        </p:spPr>
        <p:txBody>
          <a:bodyPr>
            <a:normAutofit/>
          </a:bodyPr>
          <a:lstStyle/>
          <a:p>
            <a:r>
              <a:rPr lang="en-US" sz="3200" b="1" dirty="0" smtClean="0">
                <a:solidFill>
                  <a:srgbClr val="263B86"/>
                </a:solidFill>
              </a:rPr>
              <a:t>Power Wheelchair Outcomes </a:t>
            </a:r>
            <a:r>
              <a:rPr lang="en-US" sz="3200" b="1" dirty="0">
                <a:solidFill>
                  <a:srgbClr val="263B86"/>
                </a:solidFill>
              </a:rPr>
              <a:t>T</a:t>
            </a:r>
            <a:r>
              <a:rPr lang="en-US" sz="3200" b="1" dirty="0" smtClean="0">
                <a:solidFill>
                  <a:srgbClr val="263B86"/>
                </a:solidFill>
              </a:rPr>
              <a:t>ool </a:t>
            </a:r>
            <a:r>
              <a:rPr lang="en-US" sz="3200" b="1" dirty="0">
                <a:solidFill>
                  <a:srgbClr val="263B86"/>
                </a:solidFill>
              </a:rPr>
              <a:t>K</a:t>
            </a:r>
            <a:r>
              <a:rPr lang="en-US" sz="3200" b="1" dirty="0" smtClean="0">
                <a:solidFill>
                  <a:srgbClr val="263B86"/>
                </a:solidFill>
              </a:rPr>
              <a:t>it</a:t>
            </a:r>
            <a:endParaRPr lang="en-US" sz="3200" b="1" dirty="0">
              <a:solidFill>
                <a:srgbClr val="263B86"/>
              </a:solidFill>
            </a:endParaRPr>
          </a:p>
        </p:txBody>
      </p:sp>
      <p:sp>
        <p:nvSpPr>
          <p:cNvPr id="3" name="Content Placeholder 2"/>
          <p:cNvSpPr>
            <a:spLocks noGrp="1"/>
          </p:cNvSpPr>
          <p:nvPr>
            <p:ph idx="1"/>
          </p:nvPr>
        </p:nvSpPr>
        <p:spPr>
          <a:xfrm>
            <a:off x="457199" y="1497646"/>
            <a:ext cx="8105281" cy="4373563"/>
          </a:xfrm>
        </p:spPr>
        <p:txBody>
          <a:bodyPr/>
          <a:lstStyle/>
          <a:p>
            <a:pPr marL="68580" indent="0">
              <a:buNone/>
            </a:pPr>
            <a:endParaRPr lang="en-US" sz="800" dirty="0" smtClean="0"/>
          </a:p>
          <a:p>
            <a:pPr marL="68580" indent="0">
              <a:buNone/>
            </a:pPr>
            <a:r>
              <a:rPr lang="en-US" dirty="0" smtClean="0">
                <a:solidFill>
                  <a:srgbClr val="000000"/>
                </a:solidFill>
              </a:rPr>
              <a:t>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11083961"/>
              </p:ext>
            </p:extLst>
          </p:nvPr>
        </p:nvGraphicFramePr>
        <p:xfrm>
          <a:off x="632703" y="1949945"/>
          <a:ext cx="7860679" cy="3585057"/>
        </p:xfrm>
        <a:graphic>
          <a:graphicData uri="http://schemas.openxmlformats.org/drawingml/2006/table">
            <a:tbl>
              <a:tblPr firstRow="1" bandRow="1">
                <a:tableStyleId>{2D5ABB26-0587-4C30-8999-92F81FD0307C}</a:tableStyleId>
              </a:tblPr>
              <a:tblGrid>
                <a:gridCol w="2550084"/>
                <a:gridCol w="2550084"/>
                <a:gridCol w="2760511"/>
              </a:tblGrid>
              <a:tr h="395561">
                <a:tc gridSpan="3">
                  <a:txBody>
                    <a:bodyPr/>
                    <a:lstStyle/>
                    <a:p>
                      <a:pPr algn="ctr"/>
                      <a:r>
                        <a:rPr lang="en-US" b="1" dirty="0" smtClean="0"/>
                        <a:t>Assistive</a:t>
                      </a:r>
                      <a:r>
                        <a:rPr lang="en-US" b="1" baseline="0" dirty="0" smtClean="0"/>
                        <a:t> Technology Device</a:t>
                      </a:r>
                      <a:r>
                        <a:rPr lang="en-US" b="1" dirty="0" smtClean="0"/>
                        <a:t> Outcome Vantage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491014">
                <a:tc>
                  <a:txBody>
                    <a:bodyPr/>
                    <a:lstStyle/>
                    <a:p>
                      <a:pPr algn="ctr"/>
                      <a:r>
                        <a:rPr lang="en-US" b="1" dirty="0" smtClean="0"/>
                        <a:t>Effectiveness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Social Significance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Subjective Well-Being</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8482">
                <a:tc>
                  <a:txBody>
                    <a:bodyPr/>
                    <a:lstStyle/>
                    <a:p>
                      <a:pPr marL="285750" indent="-285750">
                        <a:buFont typeface="Arial"/>
                        <a:buChar char="•"/>
                      </a:pPr>
                      <a:r>
                        <a:rPr lang="en-US" b="0" baseline="0" dirty="0" smtClean="0"/>
                        <a:t>Wheelchair Skills Test (WST)</a:t>
                      </a:r>
                    </a:p>
                    <a:p>
                      <a:pPr marL="0" indent="0">
                        <a:buFont typeface="Arial"/>
                        <a:buNone/>
                      </a:pPr>
                      <a:endParaRPr lang="en-US" sz="800" b="0" baseline="0" dirty="0" smtClean="0"/>
                    </a:p>
                    <a:p>
                      <a:pPr marL="285750" indent="-285750">
                        <a:buFont typeface="Arial"/>
                        <a:buChar char="•"/>
                      </a:pPr>
                      <a:r>
                        <a:rPr lang="en-US" b="0" baseline="0" dirty="0" smtClean="0"/>
                        <a:t>Wheelchair Skills Test Questionnaire (WST-Q)</a:t>
                      </a:r>
                    </a:p>
                    <a:p>
                      <a:pPr marL="0" indent="0">
                        <a:buFont typeface="Arial"/>
                        <a:buNone/>
                      </a:pPr>
                      <a:endParaRPr lang="en-US" sz="800" b="0" baseline="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b="0" dirty="0" smtClean="0"/>
                        <a:t>Data</a:t>
                      </a:r>
                      <a:r>
                        <a:rPr lang="en-US" b="0" baseline="0" dirty="0" smtClean="0"/>
                        <a:t> Logger</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800" b="0" baseline="0" dirty="0" smtClean="0"/>
                    </a:p>
                    <a:p>
                      <a:pPr marL="285750" indent="-285750">
                        <a:buFont typeface="Arial"/>
                        <a:buChar char="•"/>
                      </a:pPr>
                      <a:r>
                        <a:rPr lang="en-US" b="0" baseline="0" dirty="0" smtClean="0"/>
                        <a:t>Life Space Assessment (LSA)</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Caregiver Assistive Technology Outcome Measure (CATOM)</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b="0" dirty="0" smtClean="0"/>
                        <a:t>Assistive</a:t>
                      </a:r>
                      <a:r>
                        <a:rPr lang="en-US" b="0" baseline="0" dirty="0" smtClean="0"/>
                        <a:t> Technology Outcomes Profile for Mobility (ATOP/M)</a:t>
                      </a:r>
                    </a:p>
                    <a:p>
                      <a:pPr marL="0" indent="0">
                        <a:buFont typeface="Arial"/>
                        <a:buNone/>
                      </a:pPr>
                      <a:endParaRPr lang="en-US" sz="800" b="0" baseline="0" dirty="0" smtClean="0"/>
                    </a:p>
                    <a:p>
                      <a:pPr marL="285750" indent="-285750">
                        <a:buFont typeface="Arial"/>
                        <a:buChar char="•"/>
                      </a:pPr>
                      <a:r>
                        <a:rPr lang="en-US" b="0" baseline="0" dirty="0" smtClean="0"/>
                        <a:t>Wheelchair Use Confidence Scale (WheelCon)</a:t>
                      </a: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632703" y="5880263"/>
            <a:ext cx="7929777" cy="461665"/>
          </a:xfrm>
          <a:prstGeom prst="rect">
            <a:avLst/>
          </a:prstGeom>
          <a:noFill/>
        </p:spPr>
        <p:txBody>
          <a:bodyPr wrap="square" rtlCol="0">
            <a:spAutoFit/>
          </a:bodyPr>
          <a:lstStyle/>
          <a:p>
            <a:r>
              <a:rPr lang="en-US" sz="2400" dirty="0" smtClean="0"/>
              <a:t>Plus… qualitative interviews (baseline, 1, 4, &amp; 25 </a:t>
            </a:r>
            <a:r>
              <a:rPr lang="en-US" sz="2400" dirty="0" err="1" smtClean="0"/>
              <a:t>mo</a:t>
            </a:r>
            <a:r>
              <a:rPr lang="en-US" sz="2400" dirty="0" smtClean="0"/>
              <a:t>)</a:t>
            </a:r>
            <a:endParaRPr lang="en-US" sz="2400" dirty="0"/>
          </a:p>
        </p:txBody>
      </p:sp>
      <p:sp>
        <p:nvSpPr>
          <p:cNvPr id="7" name="TextBox 6"/>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5" name="Oval 4"/>
          <p:cNvSpPr/>
          <p:nvPr/>
        </p:nvSpPr>
        <p:spPr>
          <a:xfrm>
            <a:off x="5925331" y="2717853"/>
            <a:ext cx="2549288" cy="1156107"/>
          </a:xfrm>
          <a:prstGeom prst="ellipse">
            <a:avLst/>
          </a:prstGeom>
          <a:noFill/>
          <a:ln w="317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168808" y="2717854"/>
            <a:ext cx="2660985" cy="1390603"/>
          </a:xfrm>
          <a:prstGeom prst="ellipse">
            <a:avLst/>
          </a:prstGeom>
          <a:noFill/>
          <a:ln w="317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0346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65590"/>
          </a:xfrm>
        </p:spPr>
        <p:txBody>
          <a:bodyPr>
            <a:normAutofit fontScale="90000"/>
          </a:bodyPr>
          <a:lstStyle/>
          <a:p>
            <a:r>
              <a:rPr lang="en-US" b="1" dirty="0" smtClean="0">
                <a:solidFill>
                  <a:srgbClr val="263B86"/>
                </a:solidFill>
              </a:rPr>
              <a:t>Upcoming Publications</a:t>
            </a:r>
            <a:endParaRPr lang="en-US" b="1" dirty="0">
              <a:solidFill>
                <a:srgbClr val="263B86"/>
              </a:solidFill>
            </a:endParaRPr>
          </a:p>
        </p:txBody>
      </p:sp>
      <p:sp>
        <p:nvSpPr>
          <p:cNvPr id="3" name="Content Placeholder 2"/>
          <p:cNvSpPr>
            <a:spLocks noGrp="1"/>
          </p:cNvSpPr>
          <p:nvPr>
            <p:ph idx="1"/>
          </p:nvPr>
        </p:nvSpPr>
        <p:spPr/>
        <p:txBody>
          <a:bodyPr/>
          <a:lstStyle/>
          <a:p>
            <a:r>
              <a:rPr lang="en-CA" dirty="0" smtClean="0"/>
              <a:t>Measurement properties of ATOP</a:t>
            </a:r>
          </a:p>
          <a:p>
            <a:endParaRPr lang="en-CA" dirty="0" smtClean="0"/>
          </a:p>
          <a:p>
            <a:r>
              <a:rPr lang="en-CA" dirty="0" smtClean="0"/>
              <a:t>Measurement properties of CATOM</a:t>
            </a:r>
          </a:p>
          <a:p>
            <a:endParaRPr lang="en-CA" dirty="0" smtClean="0"/>
          </a:p>
          <a:p>
            <a:r>
              <a:rPr lang="en-CA" dirty="0" smtClean="0"/>
              <a:t>Relationship </a:t>
            </a:r>
            <a:r>
              <a:rPr lang="en-CA" dirty="0"/>
              <a:t>among power mobility-related variables: Evaluation of a power wheelchair toolkit </a:t>
            </a:r>
            <a:endParaRPr lang="en-US" dirty="0"/>
          </a:p>
          <a:p>
            <a:endParaRPr lang="en-US" dirty="0"/>
          </a:p>
        </p:txBody>
      </p:sp>
      <p:sp>
        <p:nvSpPr>
          <p:cNvPr id="4" name="TextBox 3"/>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68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2" y="4182412"/>
            <a:ext cx="7024744" cy="803335"/>
          </a:xfrm>
        </p:spPr>
        <p:txBody>
          <a:bodyPr>
            <a:normAutofit fontScale="90000"/>
          </a:bodyPr>
          <a:lstStyle/>
          <a:p>
            <a:r>
              <a:rPr lang="en-US" b="1" dirty="0" smtClean="0">
                <a:solidFill>
                  <a:schemeClr val="tx2"/>
                </a:solidFill>
              </a:rPr>
              <a:t>Objective 2: </a:t>
            </a:r>
            <a:r>
              <a:rPr lang="en-US" sz="3600" dirty="0">
                <a:solidFill>
                  <a:schemeClr val="tx2"/>
                </a:solidFill>
              </a:rPr>
              <a:t>To describe the natural history of power wheelchair use over a 2 year period in </a:t>
            </a:r>
            <a:r>
              <a:rPr lang="en-US" sz="3600" i="1" dirty="0">
                <a:solidFill>
                  <a:schemeClr val="tx2"/>
                </a:solidFill>
              </a:rPr>
              <a:t>older adults </a:t>
            </a:r>
            <a:r>
              <a:rPr lang="en-US" sz="3600" dirty="0">
                <a:solidFill>
                  <a:schemeClr val="tx2"/>
                </a:solidFill>
              </a:rPr>
              <a:t>who use a power wheelchair and their </a:t>
            </a:r>
            <a:r>
              <a:rPr lang="en-US" sz="3600" i="1" dirty="0">
                <a:solidFill>
                  <a:schemeClr val="tx2"/>
                </a:solidFill>
              </a:rPr>
              <a:t>caregivers</a:t>
            </a:r>
            <a:r>
              <a:rPr lang="en-US" sz="3600" dirty="0">
                <a:solidFill>
                  <a:schemeClr val="tx2"/>
                </a:solidFill>
              </a:rPr>
              <a:t>.</a:t>
            </a:r>
            <a:br>
              <a:rPr lang="en-US" sz="3600" dirty="0">
                <a:solidFill>
                  <a:schemeClr val="tx2"/>
                </a:solidFill>
              </a:rPr>
            </a:br>
            <a:endParaRPr lang="en-US" sz="3600" dirty="0">
              <a:solidFill>
                <a:schemeClr val="tx2"/>
              </a:solidFill>
            </a:endParaRPr>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graphicFrame>
        <p:nvGraphicFramePr>
          <p:cNvPr id="6" name="Content Placeholder 9"/>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76301907"/>
              </p:ext>
            </p:extLst>
          </p:nvPr>
        </p:nvGraphicFramePr>
        <p:xfrm>
          <a:off x="876786" y="4378837"/>
          <a:ext cx="7480300" cy="15440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63201" y="5803828"/>
            <a:ext cx="4066851" cy="461665"/>
          </a:xfrm>
          <a:prstGeom prst="rect">
            <a:avLst/>
          </a:prstGeom>
          <a:noFill/>
        </p:spPr>
        <p:txBody>
          <a:bodyPr wrap="square" rtlCol="0">
            <a:spAutoFit/>
          </a:bodyPr>
          <a:lstStyle/>
          <a:p>
            <a:pPr algn="ctr"/>
            <a:r>
              <a:rPr lang="en-US" sz="2400" b="1" dirty="0"/>
              <a:t>n</a:t>
            </a:r>
            <a:r>
              <a:rPr lang="en-US" sz="2400" b="1" dirty="0" smtClean="0"/>
              <a:t>=67 </a:t>
            </a:r>
            <a:r>
              <a:rPr lang="en-US" sz="2400" dirty="0" smtClean="0"/>
              <a:t>(preliminary results)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6690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1967" y="912939"/>
            <a:ext cx="7024744" cy="511658"/>
          </a:xfrm>
        </p:spPr>
        <p:txBody>
          <a:bodyPr>
            <a:normAutofit fontScale="90000"/>
          </a:bodyPr>
          <a:lstStyle/>
          <a:p>
            <a:pPr algn="ctr"/>
            <a:r>
              <a:rPr lang="en-CA" b="1" dirty="0" smtClean="0">
                <a:solidFill>
                  <a:srgbClr val="263B86"/>
                </a:solidFill>
              </a:rPr>
              <a:t>Participant Demographics</a:t>
            </a:r>
            <a:endParaRPr lang="en-CA" b="1" dirty="0">
              <a:solidFill>
                <a:srgbClr val="263B8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65235189"/>
              </p:ext>
            </p:extLst>
          </p:nvPr>
        </p:nvGraphicFramePr>
        <p:xfrm>
          <a:off x="934380" y="1691372"/>
          <a:ext cx="7419919" cy="4752240"/>
        </p:xfrm>
        <a:graphic>
          <a:graphicData uri="http://schemas.openxmlformats.org/drawingml/2006/table">
            <a:tbl>
              <a:tblPr firstRow="1" bandRow="1">
                <a:tableStyleId>{5C22544A-7EE6-4342-B048-85BDC9FD1C3A}</a:tableStyleId>
              </a:tblPr>
              <a:tblGrid>
                <a:gridCol w="3235983"/>
                <a:gridCol w="2091968"/>
                <a:gridCol w="2091968"/>
              </a:tblGrid>
              <a:tr h="410820">
                <a:tc rowSpan="2">
                  <a:txBody>
                    <a:bodyPr/>
                    <a:lstStyle/>
                    <a:p>
                      <a:r>
                        <a:rPr lang="en-CA" sz="1800" dirty="0" smtClean="0">
                          <a:solidFill>
                            <a:srgbClr val="000000"/>
                          </a:solidFill>
                        </a:rPr>
                        <a:t>Variable</a:t>
                      </a:r>
                      <a:endParaRPr lang="en-CA" sz="1800" dirty="0">
                        <a:solidFill>
                          <a:srgbClr val="000000"/>
                        </a:solidFill>
                      </a:endParaRPr>
                    </a:p>
                  </a:txBody>
                  <a:tcPr anchor="b"/>
                </a:tc>
                <a:tc gridSpan="2">
                  <a:txBody>
                    <a:bodyPr/>
                    <a:lstStyle/>
                    <a:p>
                      <a:pPr algn="ctr"/>
                      <a:r>
                        <a:rPr lang="en-CA" sz="1800" dirty="0" smtClean="0">
                          <a:solidFill>
                            <a:srgbClr val="000000"/>
                          </a:solidFill>
                        </a:rPr>
                        <a:t>Power Wheelchair Users (n=67)</a:t>
                      </a:r>
                      <a:endParaRPr lang="en-CA" sz="1800" dirty="0">
                        <a:solidFill>
                          <a:srgbClr val="000000"/>
                        </a:solidFill>
                      </a:endParaRPr>
                    </a:p>
                  </a:txBody>
                  <a:tcPr anchor="b"/>
                </a:tc>
                <a:tc hMerge="1">
                  <a:txBody>
                    <a:bodyPr/>
                    <a:lstStyle/>
                    <a:p>
                      <a:endParaRPr lang="en-CA" dirty="0"/>
                    </a:p>
                  </a:txBody>
                  <a:tcPr/>
                </a:tc>
              </a:tr>
              <a:tr h="410820">
                <a:tc vMerge="1">
                  <a:txBody>
                    <a:bodyPr/>
                    <a:lstStyle/>
                    <a:p>
                      <a:endParaRPr lang="en-CA"/>
                    </a:p>
                  </a:txBody>
                  <a:tcPr/>
                </a:tc>
                <a:tc>
                  <a:txBody>
                    <a:bodyPr/>
                    <a:lstStyle/>
                    <a:p>
                      <a:pPr algn="ctr"/>
                      <a:r>
                        <a:rPr lang="en-CA" sz="1800" b="1" dirty="0" smtClean="0">
                          <a:solidFill>
                            <a:srgbClr val="000000"/>
                          </a:solidFill>
                        </a:rPr>
                        <a:t>New </a:t>
                      </a:r>
                    </a:p>
                    <a:p>
                      <a:pPr algn="ctr"/>
                      <a:r>
                        <a:rPr lang="en-CA" sz="1800" b="1" dirty="0" smtClean="0">
                          <a:solidFill>
                            <a:srgbClr val="000000"/>
                          </a:solidFill>
                        </a:rPr>
                        <a:t>(n=14)</a:t>
                      </a:r>
                      <a:endParaRPr lang="en-CA" sz="1800" b="1" dirty="0">
                        <a:solidFill>
                          <a:srgbClr val="000000"/>
                        </a:solidFill>
                      </a:endParaRPr>
                    </a:p>
                  </a:txBody>
                  <a:tcPr anchor="b">
                    <a:solidFill>
                      <a:schemeClr val="bg2">
                        <a:lumMod val="75000"/>
                      </a:schemeClr>
                    </a:solidFill>
                  </a:tcPr>
                </a:tc>
                <a:tc>
                  <a:txBody>
                    <a:bodyPr/>
                    <a:lstStyle/>
                    <a:p>
                      <a:pPr algn="ctr"/>
                      <a:r>
                        <a:rPr lang="en-CA" sz="1800" b="1" dirty="0" smtClean="0">
                          <a:solidFill>
                            <a:srgbClr val="000000"/>
                          </a:solidFill>
                        </a:rPr>
                        <a:t>Experienced (n=53)</a:t>
                      </a:r>
                      <a:endParaRPr lang="en-CA" sz="1800" b="1" dirty="0">
                        <a:solidFill>
                          <a:srgbClr val="000000"/>
                        </a:solidFill>
                      </a:endParaRPr>
                    </a:p>
                  </a:txBody>
                  <a:tcPr anchor="b">
                    <a:solidFill>
                      <a:srgbClr val="00CB00"/>
                    </a:solidFill>
                  </a:tcPr>
                </a:tc>
              </a:tr>
              <a:tr h="410820">
                <a:tc>
                  <a:txBody>
                    <a:bodyPr/>
                    <a:lstStyle/>
                    <a:p>
                      <a:pPr>
                        <a:spcAft>
                          <a:spcPts val="0"/>
                        </a:spcAft>
                      </a:pPr>
                      <a:r>
                        <a:rPr lang="en-US" sz="1800" dirty="0">
                          <a:latin typeface="+mn-lt"/>
                          <a:ea typeface="Times New Roman"/>
                          <a:cs typeface="Times New Roman"/>
                        </a:rPr>
                        <a:t>Age in years, mean (SD)</a:t>
                      </a:r>
                      <a:endParaRPr lang="en-CA" sz="1800" dirty="0">
                        <a:latin typeface="+mn-lt"/>
                        <a:ea typeface="Times New Roman"/>
                        <a:cs typeface="Times New Roman"/>
                      </a:endParaRPr>
                    </a:p>
                  </a:txBody>
                  <a:tcPr marL="68580" marR="68580" marT="0" marB="0" anchor="b"/>
                </a:tc>
                <a:tc>
                  <a:txBody>
                    <a:bodyPr/>
                    <a:lstStyle/>
                    <a:p>
                      <a:pPr algn="ctr">
                        <a:spcAft>
                          <a:spcPts val="0"/>
                        </a:spcAft>
                      </a:pPr>
                      <a:r>
                        <a:rPr lang="en-US" sz="1800" dirty="0" smtClean="0">
                          <a:latin typeface="+mn-lt"/>
                          <a:ea typeface="Times New Roman"/>
                          <a:cs typeface="Times New Roman"/>
                        </a:rPr>
                        <a:t>63.7 (10.1)</a:t>
                      </a:r>
                      <a:endParaRPr lang="en-CA" sz="1800" dirty="0">
                        <a:latin typeface="+mn-lt"/>
                        <a:ea typeface="Times New Roman"/>
                        <a:cs typeface="Times New Roman"/>
                      </a:endParaRPr>
                    </a:p>
                  </a:txBody>
                  <a:tcPr marL="68580" marR="68580" marT="0" marB="0" anchor="b">
                    <a:solidFill>
                      <a:schemeClr val="bg2">
                        <a:lumMod val="75000"/>
                      </a:schemeClr>
                    </a:solidFill>
                  </a:tcPr>
                </a:tc>
                <a:tc>
                  <a:txBody>
                    <a:bodyPr/>
                    <a:lstStyle/>
                    <a:p>
                      <a:pPr algn="ctr">
                        <a:spcAft>
                          <a:spcPts val="0"/>
                        </a:spcAft>
                      </a:pPr>
                      <a:r>
                        <a:rPr lang="en-US" sz="1800" dirty="0" smtClean="0">
                          <a:latin typeface="+mn-lt"/>
                          <a:ea typeface="Times New Roman"/>
                          <a:cs typeface="Times New Roman"/>
                        </a:rPr>
                        <a:t>60.1 (7.4)</a:t>
                      </a:r>
                      <a:endParaRPr lang="en-CA" sz="1800" dirty="0">
                        <a:latin typeface="+mn-lt"/>
                        <a:ea typeface="Times New Roman"/>
                        <a:cs typeface="Times New Roman"/>
                      </a:endParaRPr>
                    </a:p>
                  </a:txBody>
                  <a:tcPr marL="68580" marR="68580" marT="0" marB="0" anchor="b">
                    <a:solidFill>
                      <a:srgbClr val="00CB00"/>
                    </a:solidFill>
                  </a:tcPr>
                </a:tc>
              </a:tr>
              <a:tr h="410820">
                <a:tc>
                  <a:txBody>
                    <a:bodyPr/>
                    <a:lstStyle/>
                    <a:p>
                      <a:r>
                        <a:rPr kumimoji="0" lang="en-US" sz="1800" kern="1200" dirty="0" smtClean="0">
                          <a:solidFill>
                            <a:schemeClr val="dk1"/>
                          </a:solidFill>
                          <a:latin typeface="+mn-lt"/>
                          <a:ea typeface="+mn-ea"/>
                          <a:cs typeface="+mn-cs"/>
                        </a:rPr>
                        <a:t>Sex, male (%)</a:t>
                      </a:r>
                      <a:endParaRPr lang="en-CA" sz="1800" dirty="0"/>
                    </a:p>
                  </a:txBody>
                  <a:tcPr anchor="b"/>
                </a:tc>
                <a:tc>
                  <a:txBody>
                    <a:bodyPr/>
                    <a:lstStyle/>
                    <a:p>
                      <a:pPr algn="ctr">
                        <a:spcAft>
                          <a:spcPts val="0"/>
                        </a:spcAft>
                      </a:pPr>
                      <a:r>
                        <a:rPr lang="en-US" sz="1800" dirty="0" smtClean="0">
                          <a:latin typeface="+mn-lt"/>
                          <a:ea typeface="Times New Roman"/>
                          <a:cs typeface="Times New Roman"/>
                        </a:rPr>
                        <a:t>42.9</a:t>
                      </a:r>
                      <a:endParaRPr lang="en-CA" sz="1800" dirty="0">
                        <a:latin typeface="+mn-lt"/>
                        <a:ea typeface="Times New Roman"/>
                        <a:cs typeface="Times New Roman"/>
                      </a:endParaRPr>
                    </a:p>
                  </a:txBody>
                  <a:tcPr marL="68580" marR="68580" marT="0" marB="0" anchor="b">
                    <a:solidFill>
                      <a:schemeClr val="bg2">
                        <a:lumMod val="75000"/>
                      </a:schemeClr>
                    </a:solidFill>
                  </a:tcPr>
                </a:tc>
                <a:tc>
                  <a:txBody>
                    <a:bodyPr/>
                    <a:lstStyle/>
                    <a:p>
                      <a:pPr algn="ctr">
                        <a:spcAft>
                          <a:spcPts val="0"/>
                        </a:spcAft>
                      </a:pPr>
                      <a:r>
                        <a:rPr lang="en-US" sz="1800" dirty="0" smtClean="0">
                          <a:latin typeface="+mn-lt"/>
                          <a:ea typeface="Times New Roman"/>
                          <a:cs typeface="Times New Roman"/>
                        </a:rPr>
                        <a:t>49.1</a:t>
                      </a:r>
                      <a:endParaRPr lang="en-CA" sz="1800" dirty="0">
                        <a:latin typeface="+mn-lt"/>
                        <a:ea typeface="Times New Roman"/>
                        <a:cs typeface="Times New Roman"/>
                      </a:endParaRPr>
                    </a:p>
                  </a:txBody>
                  <a:tcPr marL="68580" marR="68580" marT="0" marB="0" anchor="b">
                    <a:solidFill>
                      <a:srgbClr val="00CB00"/>
                    </a:solidFill>
                  </a:tcPr>
                </a:tc>
              </a:tr>
              <a:tr h="410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cs typeface="Times New Roman"/>
                        </a:rPr>
                        <a:t>Months of PWC, Mean (SD)</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cs typeface="Times New Roman"/>
                        </a:rPr>
                        <a:t>1.4 (1.9)</a:t>
                      </a:r>
                      <a:endParaRPr lang="en-CA" sz="1800" dirty="0" smtClean="0">
                        <a:latin typeface="+mn-lt"/>
                        <a:ea typeface="Times New Roman"/>
                        <a:cs typeface="Times New Roman"/>
                      </a:endParaRPr>
                    </a:p>
                  </a:txBody>
                  <a:tcPr marL="68580" marR="68580" marT="0" marB="0" anchor="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cs typeface="Times New Roman"/>
                        </a:rPr>
                        <a:t>152.3 (125.2)</a:t>
                      </a:r>
                      <a:endParaRPr lang="en-CA" sz="1800" dirty="0" smtClean="0">
                        <a:latin typeface="+mn-lt"/>
                        <a:ea typeface="Times New Roman"/>
                        <a:cs typeface="Times New Roman"/>
                      </a:endParaRPr>
                    </a:p>
                  </a:txBody>
                  <a:tcPr marL="68580" marR="68580" marT="0" marB="0" anchor="b">
                    <a:solidFill>
                      <a:srgbClr val="00CB00"/>
                    </a:solidFill>
                  </a:tcPr>
                </a:tc>
              </a:tr>
              <a:tr h="1114278">
                <a:tc>
                  <a:txBody>
                    <a:bodyPr/>
                    <a:lstStyle/>
                    <a:p>
                      <a:r>
                        <a:rPr kumimoji="0" lang="en-US" sz="1800" kern="1200" dirty="0" smtClean="0">
                          <a:solidFill>
                            <a:schemeClr val="dk1"/>
                          </a:solidFill>
                          <a:latin typeface="+mn-lt"/>
                          <a:ea typeface="+mn-ea"/>
                          <a:cs typeface="+mn-cs"/>
                        </a:rPr>
                        <a:t>Diagnosis (%)</a:t>
                      </a:r>
                      <a:endParaRPr kumimoji="0" lang="en-CA" sz="1800" kern="1200" dirty="0" smtClean="0">
                        <a:solidFill>
                          <a:schemeClr val="dk1"/>
                        </a:solidFill>
                        <a:latin typeface="+mn-lt"/>
                        <a:ea typeface="+mn-ea"/>
                        <a:cs typeface="+mn-cs"/>
                      </a:endParaRPr>
                    </a:p>
                    <a:p>
                      <a:pPr marL="271463" indent="0"/>
                      <a:r>
                        <a:rPr kumimoji="0" lang="en-US" sz="1800" kern="1200" dirty="0" smtClean="0">
                          <a:solidFill>
                            <a:schemeClr val="dk1"/>
                          </a:solidFill>
                          <a:latin typeface="+mn-lt"/>
                          <a:ea typeface="+mn-ea"/>
                          <a:cs typeface="+mn-cs"/>
                        </a:rPr>
                        <a:t>Spinal Cord Injury</a:t>
                      </a:r>
                      <a:endParaRPr kumimoji="0" lang="en-CA" sz="1800" kern="1200" dirty="0" smtClean="0">
                        <a:solidFill>
                          <a:schemeClr val="dk1"/>
                        </a:solidFill>
                        <a:latin typeface="+mn-lt"/>
                        <a:ea typeface="+mn-ea"/>
                        <a:cs typeface="+mn-cs"/>
                      </a:endParaRPr>
                    </a:p>
                    <a:p>
                      <a:pPr marL="271463" indent="0"/>
                      <a:r>
                        <a:rPr kumimoji="0" lang="en-US" sz="1800" kern="1200" dirty="0" smtClean="0">
                          <a:solidFill>
                            <a:schemeClr val="dk1"/>
                          </a:solidFill>
                          <a:latin typeface="+mn-lt"/>
                          <a:ea typeface="+mn-ea"/>
                          <a:cs typeface="+mn-cs"/>
                        </a:rPr>
                        <a:t>Multiple Sclerosis</a:t>
                      </a:r>
                      <a:endParaRPr kumimoji="0" lang="en-CA" sz="1800" kern="1200" dirty="0" smtClean="0">
                        <a:solidFill>
                          <a:schemeClr val="dk1"/>
                        </a:solidFill>
                        <a:latin typeface="+mn-lt"/>
                        <a:ea typeface="+mn-ea"/>
                        <a:cs typeface="+mn-cs"/>
                      </a:endParaRPr>
                    </a:p>
                    <a:p>
                      <a:pPr marL="271463" indent="0"/>
                      <a:r>
                        <a:rPr kumimoji="0" lang="en-US" sz="1800" kern="1200" dirty="0" smtClean="0">
                          <a:solidFill>
                            <a:schemeClr val="dk1"/>
                          </a:solidFill>
                          <a:latin typeface="+mn-lt"/>
                          <a:ea typeface="+mn-ea"/>
                          <a:cs typeface="+mn-cs"/>
                        </a:rPr>
                        <a:t>Stroke</a:t>
                      </a:r>
                    </a:p>
                    <a:p>
                      <a:pPr marL="271463" indent="0"/>
                      <a:r>
                        <a:rPr kumimoji="0" lang="en-US" sz="1800" kern="1200" dirty="0" smtClean="0">
                          <a:solidFill>
                            <a:schemeClr val="dk1"/>
                          </a:solidFill>
                          <a:latin typeface="+mn-lt"/>
                          <a:ea typeface="+mn-ea"/>
                          <a:cs typeface="+mn-cs"/>
                        </a:rPr>
                        <a:t>Lower Limb Amputation</a:t>
                      </a:r>
                    </a:p>
                    <a:p>
                      <a:pPr marL="271463" indent="0"/>
                      <a:r>
                        <a:rPr kumimoji="0" lang="en-US" sz="1800" kern="1200" dirty="0" smtClean="0">
                          <a:solidFill>
                            <a:schemeClr val="dk1"/>
                          </a:solidFill>
                          <a:latin typeface="+mn-lt"/>
                          <a:ea typeface="+mn-ea"/>
                          <a:cs typeface="+mn-cs"/>
                        </a:rPr>
                        <a:t>Muscular Dystrophy</a:t>
                      </a:r>
                    </a:p>
                    <a:p>
                      <a:pPr marL="271463" indent="0"/>
                      <a:r>
                        <a:rPr kumimoji="0" lang="en-US" sz="1800" kern="1200" dirty="0" smtClean="0">
                          <a:solidFill>
                            <a:schemeClr val="dk1"/>
                          </a:solidFill>
                          <a:latin typeface="+mn-lt"/>
                          <a:ea typeface="+mn-ea"/>
                          <a:cs typeface="+mn-cs"/>
                        </a:rPr>
                        <a:t>Arthritis</a:t>
                      </a:r>
                      <a:endParaRPr kumimoji="0" lang="en-CA" sz="1800" kern="1200" dirty="0" smtClean="0">
                        <a:solidFill>
                          <a:schemeClr val="dk1"/>
                        </a:solidFill>
                        <a:latin typeface="+mn-lt"/>
                        <a:ea typeface="+mn-ea"/>
                        <a:cs typeface="+mn-cs"/>
                      </a:endParaRPr>
                    </a:p>
                    <a:p>
                      <a:pPr marL="271463" indent="0"/>
                      <a:r>
                        <a:rPr kumimoji="0" lang="en-US" sz="1800" kern="1200" dirty="0" smtClean="0">
                          <a:solidFill>
                            <a:schemeClr val="dk1"/>
                          </a:solidFill>
                          <a:latin typeface="+mn-lt"/>
                          <a:ea typeface="+mn-ea"/>
                          <a:cs typeface="+mn-cs"/>
                        </a:rPr>
                        <a:t>Other</a:t>
                      </a:r>
                      <a:endParaRPr lang="en-CA" sz="1800" dirty="0"/>
                    </a:p>
                  </a:txBody>
                  <a:tcPr anchor="b"/>
                </a:tc>
                <a:tc>
                  <a:txBody>
                    <a:bodyPr/>
                    <a:lstStyle/>
                    <a:p>
                      <a:pPr algn="ctr">
                        <a:spcAft>
                          <a:spcPts val="0"/>
                        </a:spcAft>
                      </a:pPr>
                      <a:endParaRPr lang="en-US" sz="1800" dirty="0">
                        <a:latin typeface="+mn-lt"/>
                        <a:ea typeface="Times New Roman"/>
                        <a:cs typeface="Times New Roman"/>
                      </a:endParaRPr>
                    </a:p>
                    <a:p>
                      <a:pPr algn="ctr">
                        <a:spcAft>
                          <a:spcPts val="0"/>
                        </a:spcAft>
                      </a:pPr>
                      <a:endParaRPr lang="en-US" sz="1800" dirty="0" smtClean="0">
                        <a:latin typeface="+mn-lt"/>
                        <a:ea typeface="Times New Roman"/>
                        <a:cs typeface="Times New Roman"/>
                      </a:endParaRPr>
                    </a:p>
                    <a:p>
                      <a:pPr algn="ctr">
                        <a:spcAft>
                          <a:spcPts val="0"/>
                        </a:spcAft>
                      </a:pPr>
                      <a:r>
                        <a:rPr lang="en-US" sz="1800" dirty="0" smtClean="0">
                          <a:latin typeface="+mn-lt"/>
                          <a:ea typeface="Times New Roman"/>
                          <a:cs typeface="Times New Roman"/>
                        </a:rPr>
                        <a:t>14.3</a:t>
                      </a:r>
                      <a:endParaRPr lang="en-CA" sz="1800" dirty="0">
                        <a:latin typeface="+mn-lt"/>
                        <a:ea typeface="Times New Roman"/>
                        <a:cs typeface="Times New Roman"/>
                      </a:endParaRPr>
                    </a:p>
                    <a:p>
                      <a:pPr algn="ctr">
                        <a:spcAft>
                          <a:spcPts val="0"/>
                        </a:spcAft>
                      </a:pPr>
                      <a:r>
                        <a:rPr lang="en-US" sz="1800" dirty="0" smtClean="0">
                          <a:latin typeface="+mn-lt"/>
                          <a:ea typeface="Times New Roman"/>
                          <a:cs typeface="Times New Roman"/>
                        </a:rPr>
                        <a:t>28.6</a:t>
                      </a:r>
                      <a:endParaRPr lang="en-CA" sz="1800" dirty="0">
                        <a:latin typeface="+mn-lt"/>
                        <a:ea typeface="Times New Roman"/>
                        <a:cs typeface="Times New Roman"/>
                      </a:endParaRPr>
                    </a:p>
                    <a:p>
                      <a:pPr algn="ctr">
                        <a:spcAft>
                          <a:spcPts val="0"/>
                        </a:spcAft>
                      </a:pPr>
                      <a:r>
                        <a:rPr lang="en-US" sz="1800" dirty="0" smtClean="0">
                          <a:latin typeface="+mn-lt"/>
                          <a:ea typeface="Times New Roman"/>
                          <a:cs typeface="Times New Roman"/>
                        </a:rPr>
                        <a:t>21.4</a:t>
                      </a:r>
                    </a:p>
                    <a:p>
                      <a:pPr algn="ctr">
                        <a:spcAft>
                          <a:spcPts val="0"/>
                        </a:spcAft>
                      </a:pPr>
                      <a:r>
                        <a:rPr lang="en-CA" sz="1800" dirty="0" smtClean="0">
                          <a:latin typeface="+mn-lt"/>
                          <a:ea typeface="Times New Roman"/>
                          <a:cs typeface="Times New Roman"/>
                        </a:rPr>
                        <a:t>7.1</a:t>
                      </a:r>
                    </a:p>
                    <a:p>
                      <a:pPr algn="ctr">
                        <a:spcAft>
                          <a:spcPts val="0"/>
                        </a:spcAft>
                      </a:pPr>
                      <a:r>
                        <a:rPr lang="en-CA" sz="1800" dirty="0" smtClean="0">
                          <a:latin typeface="+mn-lt"/>
                          <a:ea typeface="Times New Roman"/>
                          <a:cs typeface="Times New Roman"/>
                        </a:rPr>
                        <a:t>0.0</a:t>
                      </a:r>
                    </a:p>
                    <a:p>
                      <a:pPr algn="ctr">
                        <a:spcAft>
                          <a:spcPts val="0"/>
                        </a:spcAft>
                      </a:pPr>
                      <a:r>
                        <a:rPr lang="en-CA" sz="1800" dirty="0" smtClean="0">
                          <a:latin typeface="+mn-lt"/>
                          <a:ea typeface="Times New Roman"/>
                          <a:cs typeface="Times New Roman"/>
                        </a:rPr>
                        <a:t>0.0</a:t>
                      </a:r>
                      <a:endParaRPr lang="en-CA" sz="1800" dirty="0">
                        <a:latin typeface="+mn-lt"/>
                        <a:ea typeface="Times New Roman"/>
                        <a:cs typeface="Times New Roman"/>
                      </a:endParaRPr>
                    </a:p>
                    <a:p>
                      <a:pPr algn="ctr">
                        <a:spcAft>
                          <a:spcPts val="0"/>
                        </a:spcAft>
                      </a:pPr>
                      <a:r>
                        <a:rPr lang="en-US" sz="1800" dirty="0" smtClean="0">
                          <a:latin typeface="+mn-lt"/>
                          <a:ea typeface="Times New Roman"/>
                          <a:cs typeface="Times New Roman"/>
                        </a:rPr>
                        <a:t>28.5</a:t>
                      </a:r>
                      <a:endParaRPr lang="en-CA" sz="1800" dirty="0">
                        <a:latin typeface="+mn-lt"/>
                        <a:ea typeface="Times New Roman"/>
                        <a:cs typeface="Times New Roman"/>
                      </a:endParaRPr>
                    </a:p>
                  </a:txBody>
                  <a:tcPr marL="68580" marR="68580" marT="0" marB="0">
                    <a:solidFill>
                      <a:schemeClr val="bg2">
                        <a:lumMod val="75000"/>
                      </a:schemeClr>
                    </a:solidFill>
                  </a:tcPr>
                </a:tc>
                <a:tc>
                  <a:txBody>
                    <a:bodyPr/>
                    <a:lstStyle/>
                    <a:p>
                      <a:pPr>
                        <a:spcAft>
                          <a:spcPts val="0"/>
                        </a:spcAft>
                      </a:pPr>
                      <a:endParaRPr lang="en-US" sz="1800" dirty="0">
                        <a:latin typeface="+mn-lt"/>
                        <a:ea typeface="Times New Roman"/>
                        <a:cs typeface="Times New Roman"/>
                      </a:endParaRPr>
                    </a:p>
                    <a:p>
                      <a:pPr algn="ctr">
                        <a:spcAft>
                          <a:spcPts val="0"/>
                        </a:spcAft>
                      </a:pPr>
                      <a:endParaRPr lang="en-US" sz="1800" dirty="0" smtClean="0">
                        <a:latin typeface="+mn-lt"/>
                        <a:ea typeface="Times New Roman"/>
                        <a:cs typeface="Times New Roman"/>
                      </a:endParaRPr>
                    </a:p>
                    <a:p>
                      <a:pPr algn="ctr">
                        <a:spcAft>
                          <a:spcPts val="0"/>
                        </a:spcAft>
                      </a:pPr>
                      <a:r>
                        <a:rPr lang="en-US" sz="1800" dirty="0" smtClean="0">
                          <a:latin typeface="+mn-lt"/>
                          <a:ea typeface="Times New Roman"/>
                          <a:cs typeface="Times New Roman"/>
                        </a:rPr>
                        <a:t>24.5</a:t>
                      </a:r>
                      <a:endParaRPr lang="en-CA" sz="1800" dirty="0">
                        <a:latin typeface="+mn-lt"/>
                        <a:ea typeface="Times New Roman"/>
                        <a:cs typeface="Times New Roman"/>
                      </a:endParaRPr>
                    </a:p>
                    <a:p>
                      <a:pPr algn="ctr">
                        <a:spcAft>
                          <a:spcPts val="0"/>
                        </a:spcAft>
                      </a:pPr>
                      <a:r>
                        <a:rPr lang="en-US" sz="1800" dirty="0" smtClean="0">
                          <a:latin typeface="+mn-lt"/>
                          <a:ea typeface="Times New Roman"/>
                          <a:cs typeface="Times New Roman"/>
                        </a:rPr>
                        <a:t>15.1</a:t>
                      </a:r>
                      <a:endParaRPr lang="en-CA" sz="1800" dirty="0">
                        <a:latin typeface="+mn-lt"/>
                        <a:ea typeface="Times New Roman"/>
                        <a:cs typeface="Times New Roman"/>
                      </a:endParaRPr>
                    </a:p>
                    <a:p>
                      <a:pPr algn="ctr">
                        <a:spcAft>
                          <a:spcPts val="0"/>
                        </a:spcAft>
                      </a:pPr>
                      <a:r>
                        <a:rPr lang="en-US" sz="1800" dirty="0" smtClean="0">
                          <a:latin typeface="+mn-lt"/>
                          <a:ea typeface="Times New Roman"/>
                          <a:cs typeface="Times New Roman"/>
                        </a:rPr>
                        <a:t>9.5</a:t>
                      </a:r>
                    </a:p>
                    <a:p>
                      <a:pPr algn="ctr">
                        <a:spcAft>
                          <a:spcPts val="0"/>
                        </a:spcAft>
                      </a:pPr>
                      <a:r>
                        <a:rPr lang="en-CA" sz="1800" dirty="0" smtClean="0">
                          <a:latin typeface="+mn-lt"/>
                          <a:ea typeface="Times New Roman"/>
                          <a:cs typeface="Times New Roman"/>
                        </a:rPr>
                        <a:t>1.9</a:t>
                      </a:r>
                    </a:p>
                    <a:p>
                      <a:pPr algn="ctr">
                        <a:spcAft>
                          <a:spcPts val="0"/>
                        </a:spcAft>
                      </a:pPr>
                      <a:r>
                        <a:rPr lang="en-CA" sz="1800" dirty="0" smtClean="0">
                          <a:latin typeface="+mn-lt"/>
                          <a:ea typeface="Times New Roman"/>
                          <a:cs typeface="Times New Roman"/>
                        </a:rPr>
                        <a:t>9.4</a:t>
                      </a:r>
                    </a:p>
                    <a:p>
                      <a:pPr algn="ctr">
                        <a:spcAft>
                          <a:spcPts val="0"/>
                        </a:spcAft>
                      </a:pPr>
                      <a:r>
                        <a:rPr lang="en-CA" sz="1800" dirty="0" smtClean="0">
                          <a:latin typeface="+mn-lt"/>
                          <a:ea typeface="Times New Roman"/>
                          <a:cs typeface="Times New Roman"/>
                        </a:rPr>
                        <a:t>3.8</a:t>
                      </a:r>
                      <a:endParaRPr lang="en-CA" sz="1800" dirty="0">
                        <a:latin typeface="+mn-lt"/>
                        <a:ea typeface="Times New Roman"/>
                        <a:cs typeface="Times New Roman"/>
                      </a:endParaRPr>
                    </a:p>
                    <a:p>
                      <a:pPr algn="ctr">
                        <a:spcAft>
                          <a:spcPts val="0"/>
                        </a:spcAft>
                      </a:pPr>
                      <a:r>
                        <a:rPr lang="en-US" sz="1800" dirty="0" smtClean="0">
                          <a:latin typeface="+mn-lt"/>
                          <a:ea typeface="Times New Roman"/>
                          <a:cs typeface="Times New Roman"/>
                        </a:rPr>
                        <a:t>35.8</a:t>
                      </a:r>
                      <a:endParaRPr lang="en-CA" sz="1800" dirty="0">
                        <a:latin typeface="+mn-lt"/>
                        <a:ea typeface="Times New Roman"/>
                        <a:cs typeface="Times New Roman"/>
                      </a:endParaRPr>
                    </a:p>
                  </a:txBody>
                  <a:tcPr marL="68580" marR="68580" marT="0" marB="0">
                    <a:solidFill>
                      <a:srgbClr val="00CB00"/>
                    </a:solidFill>
                  </a:tcPr>
                </a:tc>
              </a:tr>
            </a:tbl>
          </a:graphicData>
        </a:graphic>
      </p:graphicFrame>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977829"/>
      </p:ext>
    </p:extLst>
  </p:cSld>
  <p:clrMapOvr>
    <a:masterClrMapping/>
  </p:clrMapOvr>
  <p:transition advTm="3651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08222" y="1885669"/>
            <a:ext cx="6272233" cy="4576159"/>
          </a:xfrm>
          <a:prstGeom prst="rect">
            <a:avLst/>
          </a:prstGeom>
          <a:noFill/>
          <a:ln>
            <a:noFill/>
          </a:ln>
        </p:spPr>
      </p:pic>
      <p:sp>
        <p:nvSpPr>
          <p:cNvPr id="6" name="Title 5"/>
          <p:cNvSpPr>
            <a:spLocks noGrp="1"/>
          </p:cNvSpPr>
          <p:nvPr>
            <p:ph type="title"/>
          </p:nvPr>
        </p:nvSpPr>
        <p:spPr>
          <a:xfrm>
            <a:off x="654287" y="848076"/>
            <a:ext cx="7812973" cy="934971"/>
          </a:xfrm>
        </p:spPr>
        <p:txBody>
          <a:bodyPr>
            <a:normAutofit fontScale="90000"/>
          </a:bodyPr>
          <a:lstStyle/>
          <a:p>
            <a:pPr algn="ctr"/>
            <a:r>
              <a:rPr lang="en-US" sz="3200" b="1" dirty="0" smtClean="0">
                <a:solidFill>
                  <a:schemeClr val="bg2">
                    <a:lumMod val="50000"/>
                  </a:schemeClr>
                </a:solidFill>
              </a:rPr>
              <a:t>Experienced</a:t>
            </a:r>
            <a:r>
              <a:rPr lang="en-US" sz="3200" b="1" dirty="0" smtClean="0">
                <a:solidFill>
                  <a:schemeClr val="tx1"/>
                </a:solidFill>
              </a:rPr>
              <a:t> PWUs are More Confident than </a:t>
            </a:r>
            <a:r>
              <a:rPr lang="en-US" sz="3200" b="1" dirty="0" smtClean="0">
                <a:solidFill>
                  <a:srgbClr val="008000"/>
                </a:solidFill>
              </a:rPr>
              <a:t>New</a:t>
            </a:r>
            <a:r>
              <a:rPr lang="en-US" sz="3200" b="1" dirty="0" smtClean="0">
                <a:solidFill>
                  <a:schemeClr val="tx1"/>
                </a:solidFill>
              </a:rPr>
              <a:t> PWUs</a:t>
            </a:r>
            <a:endParaRPr lang="en-US" sz="3200" b="1" dirty="0">
              <a:solidFill>
                <a:schemeClr val="tx1"/>
              </a:solidFill>
            </a:endParaRPr>
          </a:p>
        </p:txBody>
      </p:sp>
      <p:sp>
        <p:nvSpPr>
          <p:cNvPr id="4" name="TextBox 3"/>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4360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2972" y="783938"/>
            <a:ext cx="7928435" cy="639935"/>
          </a:xfrm>
        </p:spPr>
        <p:txBody>
          <a:bodyPr>
            <a:normAutofit/>
          </a:bodyPr>
          <a:lstStyle/>
          <a:p>
            <a:pPr algn="ctr"/>
            <a:r>
              <a:rPr lang="en-US" sz="2800" b="1" dirty="0" smtClean="0">
                <a:solidFill>
                  <a:schemeClr val="tx1"/>
                </a:solidFill>
              </a:rPr>
              <a:t>Participation is Greater in </a:t>
            </a:r>
            <a:r>
              <a:rPr lang="en-US" sz="2800" b="1" dirty="0" smtClean="0">
                <a:solidFill>
                  <a:schemeClr val="tx2"/>
                </a:solidFill>
              </a:rPr>
              <a:t>Experienced</a:t>
            </a:r>
            <a:r>
              <a:rPr lang="en-US" sz="2800" b="1" dirty="0" smtClean="0">
                <a:solidFill>
                  <a:schemeClr val="tx1"/>
                </a:solidFill>
              </a:rPr>
              <a:t> PWUs</a:t>
            </a:r>
            <a:endParaRPr lang="en-US" sz="2800" b="1" dirty="0">
              <a:solidFill>
                <a:schemeClr val="tx1"/>
              </a:solidFill>
            </a:endParaRPr>
          </a:p>
        </p:txBody>
      </p:sp>
      <p:pic>
        <p:nvPicPr>
          <p:cNvPr id="3" name="Picture 2"/>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50289" y="1559930"/>
            <a:ext cx="6388100" cy="4864100"/>
          </a:xfrm>
          <a:prstGeom prst="rect">
            <a:avLst/>
          </a:prstGeom>
          <a:noFill/>
          <a:ln>
            <a:noFill/>
          </a:ln>
        </p:spPr>
      </p:pic>
      <p:sp>
        <p:nvSpPr>
          <p:cNvPr id="4" name="TextBox 3"/>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cxnSp>
        <p:nvCxnSpPr>
          <p:cNvPr id="6" name="Straight Connector 5"/>
          <p:cNvCxnSpPr/>
          <p:nvPr/>
        </p:nvCxnSpPr>
        <p:spPr>
          <a:xfrm flipV="1">
            <a:off x="2257936" y="4104859"/>
            <a:ext cx="3951388" cy="25655"/>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282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8239" y="783938"/>
            <a:ext cx="7556387" cy="1050421"/>
          </a:xfrm>
        </p:spPr>
        <p:txBody>
          <a:bodyPr>
            <a:normAutofit fontScale="90000"/>
          </a:bodyPr>
          <a:lstStyle/>
          <a:p>
            <a:pPr algn="ctr"/>
            <a:r>
              <a:rPr lang="en-US" sz="3200" b="1" dirty="0" smtClean="0">
                <a:solidFill>
                  <a:schemeClr val="tx1"/>
                </a:solidFill>
              </a:rPr>
              <a:t>Wheelchair Skill Capacity Improves Over Time for </a:t>
            </a:r>
            <a:r>
              <a:rPr lang="en-US" sz="3200" b="1" dirty="0" smtClean="0">
                <a:solidFill>
                  <a:srgbClr val="008000"/>
                </a:solidFill>
              </a:rPr>
              <a:t>New</a:t>
            </a:r>
            <a:r>
              <a:rPr lang="en-US" sz="3200" b="1" dirty="0" smtClean="0">
                <a:solidFill>
                  <a:schemeClr val="tx1"/>
                </a:solidFill>
              </a:rPr>
              <a:t> PWUs</a:t>
            </a:r>
            <a:endParaRPr lang="en-US" sz="3200" b="1"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9892" y="1924153"/>
            <a:ext cx="6514107" cy="4541000"/>
          </a:xfrm>
          <a:prstGeom prst="rect">
            <a:avLst/>
          </a:prstGeom>
          <a:noFill/>
          <a:ln>
            <a:noFill/>
          </a:ln>
        </p:spPr>
      </p:pic>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767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Figure 2 Project Linkages and Outcomes_IT_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40664"/>
            <a:ext cx="7028688" cy="5376672"/>
          </a:xfrm>
          <a:prstGeom prst="rect">
            <a:avLst/>
          </a:prstGeom>
        </p:spPr>
      </p:pic>
      <p:pic>
        <p:nvPicPr>
          <p:cNvPr id="20" name="Picture 19" descr="Figure 2 Project Linkages and Outcomes_TM_1.psd"/>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1400" y="428625"/>
            <a:ext cx="7050024" cy="5580888"/>
          </a:xfrm>
          <a:prstGeom prst="rect">
            <a:avLst/>
          </a:prstGeom>
        </p:spPr>
      </p:pic>
      <p:pic>
        <p:nvPicPr>
          <p:cNvPr id="21" name="Picture 20" descr="Figure 2 Project Linkages and Outcomes_TM_2.psd"/>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428625"/>
            <a:ext cx="7050024" cy="5580888"/>
          </a:xfrm>
          <a:prstGeom prst="rect">
            <a:avLst/>
          </a:prstGeom>
        </p:spPr>
      </p:pic>
      <p:pic>
        <p:nvPicPr>
          <p:cNvPr id="22" name="Picture 21" descr="Figure 2 Project Linkages and Outcomes_IT_2.psd"/>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23" name="Picture 22" descr="Figure 2 Project Linkages and Outcomes_MT_IT_ITT_2.psd"/>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52475"/>
            <a:ext cx="7028688" cy="5376672"/>
          </a:xfrm>
          <a:prstGeom prst="rect">
            <a:avLst/>
          </a:prstGeom>
        </p:spPr>
      </p:pic>
      <p:pic>
        <p:nvPicPr>
          <p:cNvPr id="24" name="Picture 23" descr="Figure 2 Project Linkages and Outcomes_ITT_1.psd"/>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25" name="Picture 24" descr="Figure 2 Project Linkages and Outcomes_ITT_2.psd"/>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sp>
        <p:nvSpPr>
          <p:cNvPr id="9" name="TextBox 8"/>
          <p:cNvSpPr txBox="1"/>
          <p:nvPr/>
        </p:nvSpPr>
        <p:spPr>
          <a:xfrm>
            <a:off x="4635510" y="165029"/>
            <a:ext cx="3575167" cy="369332"/>
          </a:xfrm>
          <a:prstGeom prst="rect">
            <a:avLst/>
          </a:prstGeom>
          <a:noFill/>
        </p:spPr>
        <p:txBody>
          <a:bodyPr wrap="square" rtlCol="0">
            <a:spAutoFit/>
          </a:bodyPr>
          <a:lstStyle/>
          <a:p>
            <a:r>
              <a:rPr lang="en-US" dirty="0" smtClean="0"/>
              <a:t>P2: Natural </a:t>
            </a:r>
            <a:r>
              <a:rPr lang="en-US" dirty="0" err="1" smtClean="0"/>
              <a:t>Hx</a:t>
            </a:r>
            <a:r>
              <a:rPr lang="en-US" dirty="0" smtClean="0"/>
              <a:t> &amp; Measurement</a:t>
            </a:r>
            <a:endParaRPr lang="en-US" dirty="0"/>
          </a:p>
        </p:txBody>
      </p:sp>
      <p:sp>
        <p:nvSpPr>
          <p:cNvPr id="13" name="Rectangle 12"/>
          <p:cNvSpPr/>
          <p:nvPr/>
        </p:nvSpPr>
        <p:spPr>
          <a:xfrm>
            <a:off x="4016336" y="1860014"/>
            <a:ext cx="1111328" cy="525935"/>
          </a:xfrm>
          <a:prstGeom prst="rect">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 </a:t>
            </a:r>
          </a:p>
          <a:p>
            <a:pPr algn="ctr"/>
            <a:r>
              <a:rPr lang="en-CA" sz="900" dirty="0" smtClean="0">
                <a:solidFill>
                  <a:schemeClr val="tx1"/>
                </a:solidFill>
              </a:rPr>
              <a:t>Evaluating Needs</a:t>
            </a:r>
          </a:p>
          <a:p>
            <a:pPr algn="ctr"/>
            <a:r>
              <a:rPr lang="en-CA" sz="900" dirty="0" smtClean="0">
                <a:solidFill>
                  <a:schemeClr val="tx1"/>
                </a:solidFill>
              </a:rPr>
              <a:t> &amp; Experiences</a:t>
            </a:r>
            <a:endParaRPr lang="en-CA" sz="900" dirty="0">
              <a:solidFill>
                <a:schemeClr val="tx1"/>
              </a:solidFill>
            </a:endParaRPr>
          </a:p>
        </p:txBody>
      </p:sp>
      <p:sp>
        <p:nvSpPr>
          <p:cNvPr id="14" name="Rectangle 13"/>
          <p:cNvSpPr/>
          <p:nvPr/>
        </p:nvSpPr>
        <p:spPr>
          <a:xfrm>
            <a:off x="2553007" y="2180706"/>
            <a:ext cx="962189" cy="590074"/>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a:t>
            </a:r>
          </a:p>
          <a:p>
            <a:pPr algn="ctr"/>
            <a:r>
              <a:rPr lang="en-CA" sz="900" dirty="0" smtClean="0">
                <a:solidFill>
                  <a:schemeClr val="tx1"/>
                </a:solidFill>
              </a:rPr>
              <a:t>Measurement of</a:t>
            </a:r>
          </a:p>
          <a:p>
            <a:pPr algn="ctr"/>
            <a:r>
              <a:rPr lang="en-CA" sz="900" dirty="0" smtClean="0">
                <a:solidFill>
                  <a:schemeClr val="tx1"/>
                </a:solidFill>
              </a:rPr>
              <a:t>Mobility</a:t>
            </a:r>
          </a:p>
          <a:p>
            <a:pPr algn="ctr"/>
            <a:r>
              <a:rPr lang="en-CA" sz="900" dirty="0" smtClean="0">
                <a:solidFill>
                  <a:schemeClr val="tx1"/>
                </a:solidFill>
              </a:rPr>
              <a:t>Outcomes</a:t>
            </a:r>
            <a:endParaRPr lang="en-CA" sz="900" dirty="0">
              <a:solidFill>
                <a:schemeClr val="tx1"/>
              </a:solidFill>
            </a:endParaRPr>
          </a:p>
        </p:txBody>
      </p:sp>
      <p:sp>
        <p:nvSpPr>
          <p:cNvPr id="15" name="Rectangle 14"/>
          <p:cNvSpPr/>
          <p:nvPr/>
        </p:nvSpPr>
        <p:spPr>
          <a:xfrm>
            <a:off x="3769402" y="4449673"/>
            <a:ext cx="1605197" cy="578779"/>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V:</a:t>
            </a:r>
          </a:p>
          <a:p>
            <a:pPr algn="ctr"/>
            <a:r>
              <a:rPr lang="en-CA" sz="900" dirty="0" smtClean="0">
                <a:solidFill>
                  <a:schemeClr val="tx1"/>
                </a:solidFill>
              </a:rPr>
              <a:t>Wheelchair Skills Program</a:t>
            </a:r>
          </a:p>
          <a:p>
            <a:pPr algn="ctr"/>
            <a:r>
              <a:rPr lang="en-CA" sz="900" dirty="0" smtClean="0">
                <a:solidFill>
                  <a:schemeClr val="tx1"/>
                </a:solidFill>
              </a:rPr>
              <a:t>For Powered Mobility</a:t>
            </a:r>
            <a:endParaRPr lang="en-CA" sz="900" dirty="0">
              <a:solidFill>
                <a:schemeClr val="tx1"/>
              </a:solidFill>
            </a:endParaRPr>
          </a:p>
        </p:txBody>
      </p:sp>
      <p:sp>
        <p:nvSpPr>
          <p:cNvPr id="17" name="Rectangle 16"/>
          <p:cNvSpPr/>
          <p:nvPr/>
        </p:nvSpPr>
        <p:spPr>
          <a:xfrm>
            <a:off x="4050869" y="2870336"/>
            <a:ext cx="1042262" cy="5290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IV:</a:t>
            </a:r>
          </a:p>
          <a:p>
            <a:pPr algn="ctr"/>
            <a:r>
              <a:rPr lang="en-CA" sz="900" dirty="0" smtClean="0">
                <a:solidFill>
                  <a:schemeClr val="tx1"/>
                </a:solidFill>
              </a:rPr>
              <a:t>Data Logger</a:t>
            </a:r>
            <a:endParaRPr lang="en-CA" sz="900" dirty="0">
              <a:solidFill>
                <a:schemeClr val="tx1"/>
              </a:solidFill>
            </a:endParaRPr>
          </a:p>
        </p:txBody>
      </p:sp>
      <p:sp>
        <p:nvSpPr>
          <p:cNvPr id="26" name="Rectangle 25"/>
          <p:cNvSpPr/>
          <p:nvPr/>
        </p:nvSpPr>
        <p:spPr>
          <a:xfrm>
            <a:off x="5630461" y="2219189"/>
            <a:ext cx="925251" cy="500280"/>
          </a:xfrm>
          <a:prstGeom prst="rect">
            <a:avLst/>
          </a:prstGeom>
          <a:solidFill>
            <a:srgbClr val="CB9E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III:</a:t>
            </a:r>
          </a:p>
          <a:p>
            <a:pPr algn="ctr"/>
            <a:r>
              <a:rPr lang="en-CA" sz="900" dirty="0" smtClean="0">
                <a:solidFill>
                  <a:schemeClr val="tx1"/>
                </a:solidFill>
              </a:rPr>
              <a:t>Wheelchair</a:t>
            </a:r>
          </a:p>
          <a:p>
            <a:pPr algn="ctr"/>
            <a:r>
              <a:rPr lang="en-CA" sz="900" dirty="0" smtClean="0">
                <a:solidFill>
                  <a:schemeClr val="tx1"/>
                </a:solidFill>
              </a:rPr>
              <a:t>Innovation</a:t>
            </a:r>
            <a:endParaRPr lang="en-CA" sz="900" dirty="0">
              <a:solidFill>
                <a:schemeClr val="tx1"/>
              </a:solidFill>
            </a:endParaRPr>
          </a:p>
        </p:txBody>
      </p:sp>
      <p:sp>
        <p:nvSpPr>
          <p:cNvPr id="28" name="Rectangle 27"/>
          <p:cNvSpPr/>
          <p:nvPr/>
        </p:nvSpPr>
        <p:spPr>
          <a:xfrm>
            <a:off x="907665" y="854644"/>
            <a:ext cx="7328671" cy="5148712"/>
          </a:xfrm>
          <a:prstGeom prst="rect">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6000" b="1" dirty="0" smtClean="0">
                <a:solidFill>
                  <a:schemeClr val="tx1"/>
                </a:solidFill>
              </a:rPr>
              <a:t>Project I: </a:t>
            </a:r>
          </a:p>
          <a:p>
            <a:pPr algn="ctr"/>
            <a:r>
              <a:rPr lang="en-CA" sz="6000" dirty="0" smtClean="0">
                <a:solidFill>
                  <a:schemeClr val="tx1"/>
                </a:solidFill>
              </a:rPr>
              <a:t>Evaluating Needs</a:t>
            </a:r>
          </a:p>
          <a:p>
            <a:pPr algn="ctr"/>
            <a:r>
              <a:rPr lang="en-CA" sz="6000" dirty="0" smtClean="0">
                <a:solidFill>
                  <a:schemeClr val="tx1"/>
                </a:solidFill>
              </a:rPr>
              <a:t> &amp; Experiences</a:t>
            </a:r>
            <a:endParaRPr lang="en-CA" sz="60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10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9947" y="663569"/>
            <a:ext cx="7851460" cy="1143000"/>
          </a:xfrm>
        </p:spPr>
        <p:txBody>
          <a:bodyPr>
            <a:normAutofit/>
          </a:bodyPr>
          <a:lstStyle/>
          <a:p>
            <a:pPr algn="ctr"/>
            <a:r>
              <a:rPr lang="en-US" sz="2900" b="1" dirty="0" smtClean="0">
                <a:solidFill>
                  <a:schemeClr val="tx1"/>
                </a:solidFill>
              </a:rPr>
              <a:t>Subjective Wheelchair Skill Capacity is Higher for </a:t>
            </a:r>
            <a:r>
              <a:rPr lang="en-US" sz="2900" b="1" dirty="0" smtClean="0">
                <a:solidFill>
                  <a:srgbClr val="5D9936"/>
                </a:solidFill>
              </a:rPr>
              <a:t>New</a:t>
            </a:r>
            <a:r>
              <a:rPr lang="en-US" sz="2900" b="1" dirty="0" smtClean="0">
                <a:solidFill>
                  <a:schemeClr val="tx1"/>
                </a:solidFill>
              </a:rPr>
              <a:t> PWUs</a:t>
            </a:r>
            <a:endParaRPr lang="en-US" sz="2900" b="1" dirty="0">
              <a:solidFill>
                <a:schemeClr val="tx1"/>
              </a:solidFill>
            </a:endParaRPr>
          </a:p>
        </p:txBody>
      </p:sp>
      <p:pic>
        <p:nvPicPr>
          <p:cNvPr id="5" name="Picture 4"/>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2330" y="1909190"/>
            <a:ext cx="6440251" cy="4517479"/>
          </a:xfrm>
          <a:prstGeom prst="rect">
            <a:avLst/>
          </a:prstGeom>
          <a:noFill/>
          <a:ln>
            <a:noFill/>
          </a:ln>
        </p:spPr>
      </p:pic>
      <p:sp>
        <p:nvSpPr>
          <p:cNvPr id="4" name="TextBox 3"/>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617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30006"/>
            <a:ext cx="7024744" cy="1143000"/>
          </a:xfrm>
        </p:spPr>
        <p:txBody>
          <a:bodyPr>
            <a:normAutofit/>
          </a:bodyPr>
          <a:lstStyle/>
          <a:p>
            <a:pPr algn="ctr"/>
            <a:r>
              <a:rPr lang="en-US" sz="3200" b="1" dirty="0" smtClean="0">
                <a:solidFill>
                  <a:schemeClr val="bg2">
                    <a:lumMod val="50000"/>
                  </a:schemeClr>
                </a:solidFill>
              </a:rPr>
              <a:t>Experienced</a:t>
            </a:r>
            <a:r>
              <a:rPr lang="en-US" sz="3200" b="1" dirty="0" smtClean="0">
                <a:solidFill>
                  <a:schemeClr val="tx1"/>
                </a:solidFill>
              </a:rPr>
              <a:t> PWUs Travel to Farther Life Spaces</a:t>
            </a:r>
            <a:endParaRPr lang="en-US" sz="3200" b="1" dirty="0">
              <a:solidFill>
                <a:schemeClr val="tx1"/>
              </a:solidFill>
            </a:endParaRPr>
          </a:p>
        </p:txBody>
      </p:sp>
      <p:pic>
        <p:nvPicPr>
          <p:cNvPr id="4" name="Picture 3"/>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61698" y="2042669"/>
            <a:ext cx="6867902" cy="4311776"/>
          </a:xfrm>
          <a:prstGeom prst="rect">
            <a:avLst/>
          </a:prstGeom>
          <a:noFill/>
          <a:ln>
            <a:noFill/>
          </a:ln>
        </p:spPr>
      </p:pic>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7665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30006"/>
            <a:ext cx="7024744" cy="704073"/>
          </a:xfrm>
        </p:spPr>
        <p:txBody>
          <a:bodyPr>
            <a:normAutofit/>
          </a:bodyPr>
          <a:lstStyle/>
          <a:p>
            <a:pPr algn="ctr"/>
            <a:r>
              <a:rPr lang="en-US" sz="3200" b="1" dirty="0" smtClean="0">
                <a:solidFill>
                  <a:schemeClr val="bg2">
                    <a:lumMod val="50000"/>
                  </a:schemeClr>
                </a:solidFill>
              </a:rPr>
              <a:t>CATOM Graph…</a:t>
            </a:r>
            <a:endParaRPr lang="en-US" sz="3200" b="1" dirty="0">
              <a:solidFill>
                <a:schemeClr val="tx1"/>
              </a:solidFill>
            </a:endParaRPr>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
        <p:nvSpPr>
          <p:cNvPr id="3" name="TextBox 2"/>
          <p:cNvSpPr txBox="1"/>
          <p:nvPr/>
        </p:nvSpPr>
        <p:spPr>
          <a:xfrm>
            <a:off x="2347740" y="3194093"/>
            <a:ext cx="4079681" cy="923330"/>
          </a:xfrm>
          <a:prstGeom prst="rect">
            <a:avLst/>
          </a:prstGeom>
          <a:noFill/>
        </p:spPr>
        <p:txBody>
          <a:bodyPr wrap="square" rtlCol="0">
            <a:spAutoFit/>
          </a:bodyPr>
          <a:lstStyle/>
          <a:p>
            <a:r>
              <a:rPr lang="en-US" dirty="0" smtClean="0"/>
              <a:t>… just waiting for data to make CATOM graph… &amp; will also add demographics slide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780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99387"/>
            <a:ext cx="7024744" cy="678418"/>
          </a:xfrm>
        </p:spPr>
        <p:txBody>
          <a:bodyPr>
            <a:normAutofit fontScale="90000"/>
          </a:bodyPr>
          <a:lstStyle/>
          <a:p>
            <a:r>
              <a:rPr lang="en-US" b="1" dirty="0" smtClean="0">
                <a:solidFill>
                  <a:srgbClr val="105CA4"/>
                </a:solidFill>
              </a:rPr>
              <a:t>Discussion</a:t>
            </a:r>
            <a:endParaRPr lang="en-US" b="1" dirty="0">
              <a:solidFill>
                <a:srgbClr val="105CA4"/>
              </a:solidFill>
            </a:endParaRPr>
          </a:p>
        </p:txBody>
      </p:sp>
      <p:sp>
        <p:nvSpPr>
          <p:cNvPr id="4" name="Content Placeholder 3"/>
          <p:cNvSpPr>
            <a:spLocks noGrp="1"/>
          </p:cNvSpPr>
          <p:nvPr>
            <p:ph idx="1"/>
          </p:nvPr>
        </p:nvSpPr>
        <p:spPr>
          <a:xfrm>
            <a:off x="1043492" y="2015788"/>
            <a:ext cx="6777317" cy="3508977"/>
          </a:xfrm>
        </p:spPr>
        <p:txBody>
          <a:bodyPr/>
          <a:lstStyle/>
          <a:p>
            <a:r>
              <a:rPr lang="en-US" dirty="0"/>
              <a:t>I</a:t>
            </a:r>
            <a:r>
              <a:rPr lang="en-US" dirty="0" smtClean="0"/>
              <a:t>mplications</a:t>
            </a:r>
          </a:p>
          <a:p>
            <a:pPr lvl="1"/>
            <a:r>
              <a:rPr lang="en-US" dirty="0" smtClean="0"/>
              <a:t>Important considerations for clinicians</a:t>
            </a:r>
          </a:p>
          <a:p>
            <a:pPr lvl="1"/>
            <a:r>
              <a:rPr lang="en-US" dirty="0" smtClean="0"/>
              <a:t>Research implications</a:t>
            </a:r>
          </a:p>
          <a:p>
            <a:endParaRPr lang="en-US" dirty="0"/>
          </a:p>
          <a:p>
            <a:r>
              <a:rPr lang="en-US" dirty="0" smtClean="0"/>
              <a:t>Future directions</a:t>
            </a:r>
            <a:endParaRPr lang="en-US" dirty="0"/>
          </a:p>
        </p:txBody>
      </p:sp>
      <p:sp>
        <p:nvSpPr>
          <p:cNvPr id="3" name="TextBox 2"/>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764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58139" y="766943"/>
            <a:ext cx="7772400" cy="1143000"/>
          </a:xfrm>
        </p:spPr>
        <p:txBody>
          <a:bodyPr>
            <a:normAutofit/>
          </a:bodyPr>
          <a:lstStyle/>
          <a:p>
            <a:r>
              <a:rPr lang="en-US" sz="3600" b="1" dirty="0" smtClean="0">
                <a:solidFill>
                  <a:schemeClr val="bg2">
                    <a:lumMod val="50000"/>
                  </a:schemeClr>
                </a:solidFill>
              </a:rPr>
              <a:t>Acknowledgement</a:t>
            </a:r>
            <a:endParaRPr lang="en-US" sz="3600" b="1" dirty="0">
              <a:solidFill>
                <a:schemeClr val="bg2">
                  <a:lumMod val="50000"/>
                </a:schemeClr>
              </a:solidFill>
            </a:endParaRPr>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pic>
        <p:nvPicPr>
          <p:cNvPr id="6" name="Image 3"/>
          <p:cNvPicPr>
            <a:picLocks noChangeAspect="1"/>
          </p:cNvPicPr>
          <p:nvPr/>
        </p:nvPicPr>
        <p:blipFill>
          <a:blip r:embed="rId2"/>
          <a:stretch>
            <a:fillRect/>
          </a:stretch>
        </p:blipFill>
        <p:spPr>
          <a:xfrm>
            <a:off x="1937207" y="2873400"/>
            <a:ext cx="5128396" cy="285908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832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35510" y="165029"/>
            <a:ext cx="3575167" cy="369332"/>
          </a:xfrm>
          <a:prstGeom prst="rect">
            <a:avLst/>
          </a:prstGeom>
          <a:noFill/>
        </p:spPr>
        <p:txBody>
          <a:bodyPr wrap="square" rtlCol="0">
            <a:spAutoFit/>
          </a:bodyPr>
          <a:lstStyle/>
          <a:p>
            <a:r>
              <a:rPr lang="en-US" dirty="0" smtClean="0"/>
              <a:t>P2: Natural </a:t>
            </a:r>
            <a:r>
              <a:rPr lang="en-US" dirty="0" err="1" smtClean="0"/>
              <a:t>Hx</a:t>
            </a:r>
            <a:r>
              <a:rPr lang="en-US" dirty="0" smtClean="0"/>
              <a:t> &amp; Measurement</a:t>
            </a:r>
            <a:endParaRPr lang="en-US" dirty="0"/>
          </a:p>
        </p:txBody>
      </p:sp>
      <p:pic>
        <p:nvPicPr>
          <p:cNvPr id="5" name="Picture 4" descr="Figure 2 Project Linkages and Outcomes_IT_1.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40664"/>
            <a:ext cx="7028688" cy="5376672"/>
          </a:xfrm>
          <a:prstGeom prst="rect">
            <a:avLst/>
          </a:prstGeom>
        </p:spPr>
      </p:pic>
      <p:pic>
        <p:nvPicPr>
          <p:cNvPr id="6" name="Picture 5" descr="Figure 2 Project Linkages and Outcomes_TM_1.psd"/>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1400" y="428625"/>
            <a:ext cx="7050024" cy="5580888"/>
          </a:xfrm>
          <a:prstGeom prst="rect">
            <a:avLst/>
          </a:prstGeom>
        </p:spPr>
      </p:pic>
      <p:pic>
        <p:nvPicPr>
          <p:cNvPr id="7" name="Picture 6" descr="Figure 2 Project Linkages and Outcomes_TM_2.psd"/>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428625"/>
            <a:ext cx="7050024" cy="5580888"/>
          </a:xfrm>
          <a:prstGeom prst="rect">
            <a:avLst/>
          </a:prstGeom>
        </p:spPr>
      </p:pic>
      <p:pic>
        <p:nvPicPr>
          <p:cNvPr id="8" name="Picture 7" descr="Figure 2 Project Linkages and Outcomes_IT_2.psd"/>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9" name="Picture 8" descr="Figure 2 Project Linkages and Outcomes_MT_IT_ITT_2.psd"/>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52475"/>
            <a:ext cx="7028688" cy="5376672"/>
          </a:xfrm>
          <a:prstGeom prst="rect">
            <a:avLst/>
          </a:prstGeom>
        </p:spPr>
      </p:pic>
      <p:pic>
        <p:nvPicPr>
          <p:cNvPr id="10" name="Picture 9" descr="Figure 2 Project Linkages and Outcomes_ITT_1.psd"/>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11" name="Picture 10" descr="Figure 2 Project Linkages and Outcomes_ITT_2.psd"/>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sp>
        <p:nvSpPr>
          <p:cNvPr id="12" name="Rectangle 11"/>
          <p:cNvSpPr/>
          <p:nvPr/>
        </p:nvSpPr>
        <p:spPr>
          <a:xfrm>
            <a:off x="4016336" y="1860014"/>
            <a:ext cx="1111328" cy="525935"/>
          </a:xfrm>
          <a:prstGeom prst="rect">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 </a:t>
            </a:r>
          </a:p>
          <a:p>
            <a:pPr algn="ctr"/>
            <a:r>
              <a:rPr lang="en-CA" sz="900" dirty="0" smtClean="0">
                <a:solidFill>
                  <a:schemeClr val="tx1"/>
                </a:solidFill>
              </a:rPr>
              <a:t>Evaluating Needs</a:t>
            </a:r>
          </a:p>
          <a:p>
            <a:pPr algn="ctr"/>
            <a:r>
              <a:rPr lang="en-CA" sz="900" dirty="0" smtClean="0">
                <a:solidFill>
                  <a:schemeClr val="tx1"/>
                </a:solidFill>
              </a:rPr>
              <a:t> &amp; Experiences</a:t>
            </a:r>
            <a:endParaRPr lang="en-CA" sz="900" dirty="0">
              <a:solidFill>
                <a:schemeClr val="tx1"/>
              </a:solidFill>
            </a:endParaRPr>
          </a:p>
        </p:txBody>
      </p:sp>
      <p:sp>
        <p:nvSpPr>
          <p:cNvPr id="13" name="Rectangle 12"/>
          <p:cNvSpPr/>
          <p:nvPr/>
        </p:nvSpPr>
        <p:spPr>
          <a:xfrm>
            <a:off x="2553007" y="2180706"/>
            <a:ext cx="962189" cy="590074"/>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a:t>
            </a:r>
          </a:p>
          <a:p>
            <a:pPr algn="ctr"/>
            <a:r>
              <a:rPr lang="en-CA" sz="900" dirty="0" smtClean="0">
                <a:solidFill>
                  <a:schemeClr val="tx1"/>
                </a:solidFill>
              </a:rPr>
              <a:t>Measurement of</a:t>
            </a:r>
          </a:p>
          <a:p>
            <a:pPr algn="ctr"/>
            <a:r>
              <a:rPr lang="en-CA" sz="900" dirty="0" smtClean="0">
                <a:solidFill>
                  <a:schemeClr val="tx1"/>
                </a:solidFill>
              </a:rPr>
              <a:t>Mobility</a:t>
            </a:r>
          </a:p>
          <a:p>
            <a:pPr algn="ctr"/>
            <a:r>
              <a:rPr lang="en-CA" sz="900" dirty="0" smtClean="0">
                <a:solidFill>
                  <a:schemeClr val="tx1"/>
                </a:solidFill>
              </a:rPr>
              <a:t>Outcomes</a:t>
            </a:r>
            <a:endParaRPr lang="en-CA" sz="900" dirty="0">
              <a:solidFill>
                <a:schemeClr val="tx1"/>
              </a:solidFill>
            </a:endParaRPr>
          </a:p>
        </p:txBody>
      </p:sp>
      <p:sp>
        <p:nvSpPr>
          <p:cNvPr id="14" name="Rectangle 13"/>
          <p:cNvSpPr/>
          <p:nvPr/>
        </p:nvSpPr>
        <p:spPr>
          <a:xfrm>
            <a:off x="3769402" y="4449673"/>
            <a:ext cx="1605197" cy="578779"/>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V:</a:t>
            </a:r>
          </a:p>
          <a:p>
            <a:pPr algn="ctr"/>
            <a:r>
              <a:rPr lang="en-CA" sz="900" dirty="0" smtClean="0">
                <a:solidFill>
                  <a:schemeClr val="tx1"/>
                </a:solidFill>
              </a:rPr>
              <a:t>Wheelchair Skills Program</a:t>
            </a:r>
          </a:p>
          <a:p>
            <a:pPr algn="ctr"/>
            <a:r>
              <a:rPr lang="en-CA" sz="900" dirty="0" smtClean="0">
                <a:solidFill>
                  <a:schemeClr val="tx1"/>
                </a:solidFill>
              </a:rPr>
              <a:t>For Powered Mobility</a:t>
            </a:r>
            <a:endParaRPr lang="en-CA" sz="900" dirty="0">
              <a:solidFill>
                <a:schemeClr val="tx1"/>
              </a:solidFill>
            </a:endParaRPr>
          </a:p>
        </p:txBody>
      </p:sp>
      <p:sp>
        <p:nvSpPr>
          <p:cNvPr id="15" name="Rectangle 14"/>
          <p:cNvSpPr/>
          <p:nvPr/>
        </p:nvSpPr>
        <p:spPr>
          <a:xfrm>
            <a:off x="4050869" y="2870336"/>
            <a:ext cx="1042262" cy="5290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IV:</a:t>
            </a:r>
          </a:p>
          <a:p>
            <a:pPr algn="ctr"/>
            <a:r>
              <a:rPr lang="en-CA" sz="900" dirty="0" smtClean="0">
                <a:solidFill>
                  <a:schemeClr val="tx1"/>
                </a:solidFill>
              </a:rPr>
              <a:t>Data Logger</a:t>
            </a:r>
            <a:endParaRPr lang="en-CA" sz="900" dirty="0">
              <a:solidFill>
                <a:schemeClr val="tx1"/>
              </a:solidFill>
            </a:endParaRPr>
          </a:p>
        </p:txBody>
      </p:sp>
      <p:sp>
        <p:nvSpPr>
          <p:cNvPr id="16" name="Rectangle 15"/>
          <p:cNvSpPr/>
          <p:nvPr/>
        </p:nvSpPr>
        <p:spPr>
          <a:xfrm>
            <a:off x="5630461" y="2219189"/>
            <a:ext cx="925251" cy="500280"/>
          </a:xfrm>
          <a:prstGeom prst="rect">
            <a:avLst/>
          </a:prstGeom>
          <a:solidFill>
            <a:srgbClr val="CB9E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III:</a:t>
            </a:r>
          </a:p>
          <a:p>
            <a:pPr algn="ctr"/>
            <a:r>
              <a:rPr lang="en-CA" sz="900" dirty="0" smtClean="0">
                <a:solidFill>
                  <a:schemeClr val="tx1"/>
                </a:solidFill>
              </a:rPr>
              <a:t>Wheelchair</a:t>
            </a:r>
          </a:p>
          <a:p>
            <a:pPr algn="ctr"/>
            <a:r>
              <a:rPr lang="en-CA" sz="900" dirty="0" smtClean="0">
                <a:solidFill>
                  <a:schemeClr val="tx1"/>
                </a:solidFill>
              </a:rPr>
              <a:t>Innovation</a:t>
            </a:r>
            <a:endParaRPr lang="en-CA" sz="900" dirty="0">
              <a:solidFill>
                <a:schemeClr val="tx1"/>
              </a:solidFill>
            </a:endParaRPr>
          </a:p>
        </p:txBody>
      </p:sp>
      <p:sp>
        <p:nvSpPr>
          <p:cNvPr id="4" name="Rectangle 3"/>
          <p:cNvSpPr/>
          <p:nvPr/>
        </p:nvSpPr>
        <p:spPr>
          <a:xfrm>
            <a:off x="890025" y="1010981"/>
            <a:ext cx="7363951" cy="4836038"/>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6000" b="1" dirty="0" smtClean="0">
                <a:solidFill>
                  <a:schemeClr val="tx1"/>
                </a:solidFill>
              </a:rPr>
              <a:t>Project II:</a:t>
            </a:r>
          </a:p>
          <a:p>
            <a:pPr algn="ctr"/>
            <a:r>
              <a:rPr lang="en-CA" sz="6000" dirty="0" smtClean="0">
                <a:solidFill>
                  <a:schemeClr val="tx1"/>
                </a:solidFill>
              </a:rPr>
              <a:t>Measurement of</a:t>
            </a:r>
          </a:p>
          <a:p>
            <a:pPr algn="ctr"/>
            <a:r>
              <a:rPr lang="en-CA" sz="6000" dirty="0" smtClean="0">
                <a:solidFill>
                  <a:schemeClr val="tx1"/>
                </a:solidFill>
              </a:rPr>
              <a:t>Mobility</a:t>
            </a:r>
          </a:p>
          <a:p>
            <a:pPr algn="ctr"/>
            <a:r>
              <a:rPr lang="en-CA" sz="6000" dirty="0" smtClean="0">
                <a:solidFill>
                  <a:schemeClr val="tx1"/>
                </a:solidFill>
              </a:rPr>
              <a:t>Outcomes</a:t>
            </a:r>
            <a:endParaRPr lang="en-CA"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35510" y="165029"/>
            <a:ext cx="3575167" cy="369332"/>
          </a:xfrm>
          <a:prstGeom prst="rect">
            <a:avLst/>
          </a:prstGeom>
          <a:noFill/>
        </p:spPr>
        <p:txBody>
          <a:bodyPr wrap="square" rtlCol="0">
            <a:spAutoFit/>
          </a:bodyPr>
          <a:lstStyle/>
          <a:p>
            <a:r>
              <a:rPr lang="en-US" dirty="0" smtClean="0"/>
              <a:t>P2: Natural </a:t>
            </a:r>
            <a:r>
              <a:rPr lang="en-US" dirty="0" err="1" smtClean="0"/>
              <a:t>Hx</a:t>
            </a:r>
            <a:r>
              <a:rPr lang="en-US" dirty="0" smtClean="0"/>
              <a:t> &amp; Measurement</a:t>
            </a:r>
            <a:endParaRPr lang="en-US" dirty="0"/>
          </a:p>
        </p:txBody>
      </p:sp>
      <p:pic>
        <p:nvPicPr>
          <p:cNvPr id="6" name="Picture 5" descr="Figure 2 Project Linkages and Outcomes_IT_1.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1022873"/>
            <a:ext cx="7028688" cy="5376672"/>
          </a:xfrm>
          <a:prstGeom prst="rect">
            <a:avLst/>
          </a:prstGeom>
        </p:spPr>
      </p:pic>
      <p:pic>
        <p:nvPicPr>
          <p:cNvPr id="7" name="Picture 6" descr="Figure 2 Project Linkages and Outcomes_TM_1.psd"/>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1400" y="710834"/>
            <a:ext cx="7050024" cy="5580888"/>
          </a:xfrm>
          <a:prstGeom prst="rect">
            <a:avLst/>
          </a:prstGeom>
        </p:spPr>
      </p:pic>
      <p:pic>
        <p:nvPicPr>
          <p:cNvPr id="8" name="Picture 7" descr="Figure 2 Project Linkages and Outcomes_TM_2.psd"/>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10834"/>
            <a:ext cx="7050024" cy="5580888"/>
          </a:xfrm>
          <a:prstGeom prst="rect">
            <a:avLst/>
          </a:prstGeom>
        </p:spPr>
      </p:pic>
      <p:pic>
        <p:nvPicPr>
          <p:cNvPr id="9" name="Picture 8" descr="Figure 2 Project Linkages and Outcomes_IT_2.psd"/>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1018809"/>
            <a:ext cx="7028688" cy="5376672"/>
          </a:xfrm>
          <a:prstGeom prst="rect">
            <a:avLst/>
          </a:prstGeom>
        </p:spPr>
      </p:pic>
      <p:pic>
        <p:nvPicPr>
          <p:cNvPr id="10" name="Picture 9" descr="Figure 2 Project Linkages and Outcomes_MT_IT_ITT_2.psd"/>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1034684"/>
            <a:ext cx="7028688" cy="5376672"/>
          </a:xfrm>
          <a:prstGeom prst="rect">
            <a:avLst/>
          </a:prstGeom>
        </p:spPr>
      </p:pic>
      <p:pic>
        <p:nvPicPr>
          <p:cNvPr id="11" name="Picture 10" descr="Figure 2 Project Linkages and Outcomes_ITT_1.psd"/>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1018809"/>
            <a:ext cx="7028688" cy="5376672"/>
          </a:xfrm>
          <a:prstGeom prst="rect">
            <a:avLst/>
          </a:prstGeom>
        </p:spPr>
      </p:pic>
      <p:pic>
        <p:nvPicPr>
          <p:cNvPr id="12" name="Picture 11" descr="Figure 2 Project Linkages and Outcomes_ITT_2.psd"/>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1018809"/>
            <a:ext cx="7028688" cy="5376672"/>
          </a:xfrm>
          <a:prstGeom prst="rect">
            <a:avLst/>
          </a:prstGeom>
        </p:spPr>
      </p:pic>
      <p:sp>
        <p:nvSpPr>
          <p:cNvPr id="13" name="Rectangle 12"/>
          <p:cNvSpPr/>
          <p:nvPr/>
        </p:nvSpPr>
        <p:spPr>
          <a:xfrm>
            <a:off x="4016336" y="2142223"/>
            <a:ext cx="1111328" cy="525935"/>
          </a:xfrm>
          <a:prstGeom prst="rect">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 </a:t>
            </a:r>
          </a:p>
          <a:p>
            <a:pPr algn="ctr"/>
            <a:r>
              <a:rPr lang="en-CA" sz="900" dirty="0" smtClean="0">
                <a:solidFill>
                  <a:schemeClr val="tx1"/>
                </a:solidFill>
              </a:rPr>
              <a:t>Evaluating Needs</a:t>
            </a:r>
          </a:p>
          <a:p>
            <a:pPr algn="ctr"/>
            <a:r>
              <a:rPr lang="en-CA" sz="900" dirty="0" smtClean="0">
                <a:solidFill>
                  <a:schemeClr val="tx1"/>
                </a:solidFill>
              </a:rPr>
              <a:t> &amp; Experiences</a:t>
            </a:r>
            <a:endParaRPr lang="en-CA" sz="900" dirty="0">
              <a:solidFill>
                <a:schemeClr val="tx1"/>
              </a:solidFill>
            </a:endParaRPr>
          </a:p>
        </p:txBody>
      </p:sp>
      <p:sp>
        <p:nvSpPr>
          <p:cNvPr id="14" name="Rectangle 13"/>
          <p:cNvSpPr/>
          <p:nvPr/>
        </p:nvSpPr>
        <p:spPr>
          <a:xfrm>
            <a:off x="2553007" y="2462915"/>
            <a:ext cx="962189" cy="590074"/>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a:t>
            </a:r>
          </a:p>
          <a:p>
            <a:pPr algn="ctr"/>
            <a:r>
              <a:rPr lang="en-CA" sz="900" dirty="0" smtClean="0">
                <a:solidFill>
                  <a:schemeClr val="tx1"/>
                </a:solidFill>
              </a:rPr>
              <a:t>Measurement of</a:t>
            </a:r>
          </a:p>
          <a:p>
            <a:pPr algn="ctr"/>
            <a:r>
              <a:rPr lang="en-CA" sz="900" dirty="0" smtClean="0">
                <a:solidFill>
                  <a:schemeClr val="tx1"/>
                </a:solidFill>
              </a:rPr>
              <a:t>Mobility</a:t>
            </a:r>
          </a:p>
          <a:p>
            <a:pPr algn="ctr"/>
            <a:r>
              <a:rPr lang="en-CA" sz="900" dirty="0" smtClean="0">
                <a:solidFill>
                  <a:schemeClr val="tx1"/>
                </a:solidFill>
              </a:rPr>
              <a:t>Outcomes</a:t>
            </a:r>
            <a:endParaRPr lang="en-CA" sz="900" dirty="0">
              <a:solidFill>
                <a:schemeClr val="tx1"/>
              </a:solidFill>
            </a:endParaRPr>
          </a:p>
        </p:txBody>
      </p:sp>
      <p:sp>
        <p:nvSpPr>
          <p:cNvPr id="15" name="Rectangle 14"/>
          <p:cNvSpPr/>
          <p:nvPr/>
        </p:nvSpPr>
        <p:spPr>
          <a:xfrm>
            <a:off x="3769402" y="4731882"/>
            <a:ext cx="1605197" cy="578779"/>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V:</a:t>
            </a:r>
          </a:p>
          <a:p>
            <a:pPr algn="ctr"/>
            <a:r>
              <a:rPr lang="en-CA" sz="900" dirty="0" smtClean="0">
                <a:solidFill>
                  <a:schemeClr val="tx1"/>
                </a:solidFill>
              </a:rPr>
              <a:t>Wheelchair Skills Program</a:t>
            </a:r>
          </a:p>
          <a:p>
            <a:pPr algn="ctr"/>
            <a:r>
              <a:rPr lang="en-CA" sz="900" dirty="0" smtClean="0">
                <a:solidFill>
                  <a:schemeClr val="tx1"/>
                </a:solidFill>
              </a:rPr>
              <a:t>For Powered Mobility</a:t>
            </a:r>
            <a:endParaRPr lang="en-CA" sz="900" dirty="0">
              <a:solidFill>
                <a:schemeClr val="tx1"/>
              </a:solidFill>
            </a:endParaRPr>
          </a:p>
        </p:txBody>
      </p:sp>
      <p:sp>
        <p:nvSpPr>
          <p:cNvPr id="16" name="Rectangle 15"/>
          <p:cNvSpPr/>
          <p:nvPr/>
        </p:nvSpPr>
        <p:spPr>
          <a:xfrm>
            <a:off x="4050869" y="3152545"/>
            <a:ext cx="1042262" cy="5290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IV:</a:t>
            </a:r>
          </a:p>
          <a:p>
            <a:pPr algn="ctr"/>
            <a:r>
              <a:rPr lang="en-CA" sz="900" dirty="0" smtClean="0">
                <a:solidFill>
                  <a:schemeClr val="tx1"/>
                </a:solidFill>
              </a:rPr>
              <a:t>Data Logger</a:t>
            </a:r>
            <a:endParaRPr lang="en-CA" sz="900" dirty="0">
              <a:solidFill>
                <a:schemeClr val="tx1"/>
              </a:solidFill>
            </a:endParaRPr>
          </a:p>
        </p:txBody>
      </p:sp>
      <p:sp>
        <p:nvSpPr>
          <p:cNvPr id="17" name="Rectangle 16"/>
          <p:cNvSpPr/>
          <p:nvPr/>
        </p:nvSpPr>
        <p:spPr>
          <a:xfrm>
            <a:off x="5630461" y="2501398"/>
            <a:ext cx="925251" cy="500280"/>
          </a:xfrm>
          <a:prstGeom prst="rect">
            <a:avLst/>
          </a:prstGeom>
          <a:solidFill>
            <a:srgbClr val="CB9E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III:</a:t>
            </a:r>
          </a:p>
          <a:p>
            <a:pPr algn="ctr"/>
            <a:r>
              <a:rPr lang="en-CA" sz="900" dirty="0" smtClean="0">
                <a:solidFill>
                  <a:schemeClr val="tx1"/>
                </a:solidFill>
              </a:rPr>
              <a:t>Wheelchair</a:t>
            </a:r>
          </a:p>
          <a:p>
            <a:pPr algn="ctr"/>
            <a:r>
              <a:rPr lang="en-CA" sz="900" dirty="0" smtClean="0">
                <a:solidFill>
                  <a:schemeClr val="tx1"/>
                </a:solidFill>
              </a:rPr>
              <a:t>Innovation</a:t>
            </a:r>
            <a:endParaRPr lang="en-CA" sz="900" dirty="0">
              <a:solidFill>
                <a:schemeClr val="tx1"/>
              </a:solidFill>
            </a:endParaRPr>
          </a:p>
        </p:txBody>
      </p:sp>
      <p:sp>
        <p:nvSpPr>
          <p:cNvPr id="4" name="Rectangle 3"/>
          <p:cNvSpPr/>
          <p:nvPr/>
        </p:nvSpPr>
        <p:spPr>
          <a:xfrm>
            <a:off x="1061616" y="841816"/>
            <a:ext cx="7020770" cy="5174368"/>
          </a:xfrm>
          <a:prstGeom prst="rect">
            <a:avLst/>
          </a:prstGeom>
          <a:solidFill>
            <a:srgbClr val="CB9E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6000" b="1" dirty="0" smtClean="0">
                <a:solidFill>
                  <a:schemeClr val="tx1"/>
                </a:solidFill>
              </a:rPr>
              <a:t>Project III:</a:t>
            </a:r>
          </a:p>
          <a:p>
            <a:pPr algn="ctr"/>
            <a:r>
              <a:rPr lang="en-CA" sz="6000" dirty="0" smtClean="0">
                <a:solidFill>
                  <a:schemeClr val="tx1"/>
                </a:solidFill>
              </a:rPr>
              <a:t>Wheelchair</a:t>
            </a:r>
          </a:p>
          <a:p>
            <a:pPr algn="ctr"/>
            <a:r>
              <a:rPr lang="en-CA" sz="6000" dirty="0" smtClean="0">
                <a:solidFill>
                  <a:schemeClr val="tx1"/>
                </a:solidFill>
              </a:rPr>
              <a:t>Innovation</a:t>
            </a:r>
            <a:endParaRPr lang="en-CA"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35510" y="126545"/>
            <a:ext cx="3575167" cy="369332"/>
          </a:xfrm>
          <a:prstGeom prst="rect">
            <a:avLst/>
          </a:prstGeom>
          <a:noFill/>
        </p:spPr>
        <p:txBody>
          <a:bodyPr wrap="square" rtlCol="0">
            <a:spAutoFit/>
          </a:bodyPr>
          <a:lstStyle/>
          <a:p>
            <a:r>
              <a:rPr lang="en-US" dirty="0" smtClean="0"/>
              <a:t>P2: Natural </a:t>
            </a:r>
            <a:r>
              <a:rPr lang="en-US" dirty="0" err="1" smtClean="0"/>
              <a:t>Hx</a:t>
            </a:r>
            <a:r>
              <a:rPr lang="en-US" dirty="0" smtClean="0"/>
              <a:t> &amp; Measurement</a:t>
            </a:r>
            <a:endParaRPr lang="en-US" dirty="0"/>
          </a:p>
        </p:txBody>
      </p:sp>
      <p:pic>
        <p:nvPicPr>
          <p:cNvPr id="17" name="Picture 16" descr="Figure 2 Project Linkages and Outcomes_IT_1.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40664"/>
            <a:ext cx="7028688" cy="5376672"/>
          </a:xfrm>
          <a:prstGeom prst="rect">
            <a:avLst/>
          </a:prstGeom>
        </p:spPr>
      </p:pic>
      <p:pic>
        <p:nvPicPr>
          <p:cNvPr id="18" name="Picture 17" descr="Figure 2 Project Linkages and Outcomes_TM_1.psd"/>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1400" y="428625"/>
            <a:ext cx="7050024" cy="5580888"/>
          </a:xfrm>
          <a:prstGeom prst="rect">
            <a:avLst/>
          </a:prstGeom>
        </p:spPr>
      </p:pic>
      <p:pic>
        <p:nvPicPr>
          <p:cNvPr id="19" name="Picture 18" descr="Figure 2 Project Linkages and Outcomes_TM_2.psd"/>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428625"/>
            <a:ext cx="7050024" cy="5580888"/>
          </a:xfrm>
          <a:prstGeom prst="rect">
            <a:avLst/>
          </a:prstGeom>
        </p:spPr>
      </p:pic>
      <p:pic>
        <p:nvPicPr>
          <p:cNvPr id="20" name="Picture 19" descr="Figure 2 Project Linkages and Outcomes_IT_2.psd"/>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21" name="Picture 20" descr="Figure 2 Project Linkages and Outcomes_MT_IT_ITT_2.psd"/>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52475"/>
            <a:ext cx="7028688" cy="5376672"/>
          </a:xfrm>
          <a:prstGeom prst="rect">
            <a:avLst/>
          </a:prstGeom>
        </p:spPr>
      </p:pic>
      <p:pic>
        <p:nvPicPr>
          <p:cNvPr id="22" name="Picture 21" descr="Figure 2 Project Linkages and Outcomes_ITT_1.psd"/>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23" name="Picture 22" descr="Figure 2 Project Linkages and Outcomes_ITT_2.psd"/>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sp>
        <p:nvSpPr>
          <p:cNvPr id="24" name="Rectangle 23"/>
          <p:cNvSpPr/>
          <p:nvPr/>
        </p:nvSpPr>
        <p:spPr>
          <a:xfrm>
            <a:off x="4016336" y="1860014"/>
            <a:ext cx="1111328" cy="525935"/>
          </a:xfrm>
          <a:prstGeom prst="rect">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 </a:t>
            </a:r>
          </a:p>
          <a:p>
            <a:pPr algn="ctr"/>
            <a:r>
              <a:rPr lang="en-CA" sz="900" dirty="0" smtClean="0">
                <a:solidFill>
                  <a:schemeClr val="tx1"/>
                </a:solidFill>
              </a:rPr>
              <a:t>Evaluating Needs</a:t>
            </a:r>
          </a:p>
          <a:p>
            <a:pPr algn="ctr"/>
            <a:r>
              <a:rPr lang="en-CA" sz="900" dirty="0" smtClean="0">
                <a:solidFill>
                  <a:schemeClr val="tx1"/>
                </a:solidFill>
              </a:rPr>
              <a:t> &amp; Experiences</a:t>
            </a:r>
            <a:endParaRPr lang="en-CA" sz="900" dirty="0">
              <a:solidFill>
                <a:schemeClr val="tx1"/>
              </a:solidFill>
            </a:endParaRPr>
          </a:p>
        </p:txBody>
      </p:sp>
      <p:sp>
        <p:nvSpPr>
          <p:cNvPr id="25" name="Rectangle 24"/>
          <p:cNvSpPr/>
          <p:nvPr/>
        </p:nvSpPr>
        <p:spPr>
          <a:xfrm>
            <a:off x="2553007" y="2180706"/>
            <a:ext cx="962189" cy="590074"/>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a:t>
            </a:r>
          </a:p>
          <a:p>
            <a:pPr algn="ctr"/>
            <a:r>
              <a:rPr lang="en-CA" sz="900" dirty="0" smtClean="0">
                <a:solidFill>
                  <a:schemeClr val="tx1"/>
                </a:solidFill>
              </a:rPr>
              <a:t>Measurement of</a:t>
            </a:r>
          </a:p>
          <a:p>
            <a:pPr algn="ctr"/>
            <a:r>
              <a:rPr lang="en-CA" sz="900" dirty="0" smtClean="0">
                <a:solidFill>
                  <a:schemeClr val="tx1"/>
                </a:solidFill>
              </a:rPr>
              <a:t>Mobility</a:t>
            </a:r>
          </a:p>
          <a:p>
            <a:pPr algn="ctr"/>
            <a:r>
              <a:rPr lang="en-CA" sz="900" dirty="0" smtClean="0">
                <a:solidFill>
                  <a:schemeClr val="tx1"/>
                </a:solidFill>
              </a:rPr>
              <a:t>Outcomes</a:t>
            </a:r>
            <a:endParaRPr lang="en-CA" sz="900" dirty="0">
              <a:solidFill>
                <a:schemeClr val="tx1"/>
              </a:solidFill>
            </a:endParaRPr>
          </a:p>
        </p:txBody>
      </p:sp>
      <p:sp>
        <p:nvSpPr>
          <p:cNvPr id="26" name="Rectangle 25"/>
          <p:cNvSpPr/>
          <p:nvPr/>
        </p:nvSpPr>
        <p:spPr>
          <a:xfrm>
            <a:off x="3769402" y="4449673"/>
            <a:ext cx="1605197" cy="578779"/>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V:</a:t>
            </a:r>
          </a:p>
          <a:p>
            <a:pPr algn="ctr"/>
            <a:r>
              <a:rPr lang="en-CA" sz="900" dirty="0" smtClean="0">
                <a:solidFill>
                  <a:schemeClr val="tx1"/>
                </a:solidFill>
              </a:rPr>
              <a:t>Wheelchair Skills Program</a:t>
            </a:r>
          </a:p>
          <a:p>
            <a:pPr algn="ctr"/>
            <a:r>
              <a:rPr lang="en-CA" sz="900" dirty="0" smtClean="0">
                <a:solidFill>
                  <a:schemeClr val="tx1"/>
                </a:solidFill>
              </a:rPr>
              <a:t>For Powered Mobility</a:t>
            </a:r>
            <a:endParaRPr lang="en-CA" sz="900" dirty="0">
              <a:solidFill>
                <a:schemeClr val="tx1"/>
              </a:solidFill>
            </a:endParaRPr>
          </a:p>
        </p:txBody>
      </p:sp>
      <p:sp>
        <p:nvSpPr>
          <p:cNvPr id="27" name="Rectangle 26"/>
          <p:cNvSpPr/>
          <p:nvPr/>
        </p:nvSpPr>
        <p:spPr>
          <a:xfrm>
            <a:off x="4050869" y="2870336"/>
            <a:ext cx="1042262" cy="5290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IV:</a:t>
            </a:r>
          </a:p>
          <a:p>
            <a:pPr algn="ctr"/>
            <a:r>
              <a:rPr lang="en-CA" sz="900" dirty="0" smtClean="0">
                <a:solidFill>
                  <a:schemeClr val="tx1"/>
                </a:solidFill>
              </a:rPr>
              <a:t>Data Logger</a:t>
            </a:r>
            <a:endParaRPr lang="en-CA" sz="900" dirty="0">
              <a:solidFill>
                <a:schemeClr val="tx1"/>
              </a:solidFill>
            </a:endParaRPr>
          </a:p>
        </p:txBody>
      </p:sp>
      <p:sp>
        <p:nvSpPr>
          <p:cNvPr id="28" name="Rectangle 27"/>
          <p:cNvSpPr/>
          <p:nvPr/>
        </p:nvSpPr>
        <p:spPr>
          <a:xfrm>
            <a:off x="5630461" y="2219189"/>
            <a:ext cx="925251" cy="500280"/>
          </a:xfrm>
          <a:prstGeom prst="rect">
            <a:avLst/>
          </a:prstGeom>
          <a:solidFill>
            <a:srgbClr val="CB9E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III:</a:t>
            </a:r>
          </a:p>
          <a:p>
            <a:pPr algn="ctr"/>
            <a:r>
              <a:rPr lang="en-CA" sz="900" dirty="0" smtClean="0">
                <a:solidFill>
                  <a:schemeClr val="tx1"/>
                </a:solidFill>
              </a:rPr>
              <a:t>Wheelchair</a:t>
            </a:r>
          </a:p>
          <a:p>
            <a:pPr algn="ctr"/>
            <a:r>
              <a:rPr lang="en-CA" sz="900" dirty="0" smtClean="0">
                <a:solidFill>
                  <a:schemeClr val="tx1"/>
                </a:solidFill>
              </a:rPr>
              <a:t>Innovation</a:t>
            </a:r>
            <a:endParaRPr lang="en-CA" sz="900" dirty="0">
              <a:solidFill>
                <a:schemeClr val="tx1"/>
              </a:solidFill>
            </a:endParaRPr>
          </a:p>
        </p:txBody>
      </p:sp>
      <p:sp>
        <p:nvSpPr>
          <p:cNvPr id="4" name="Rectangle 3"/>
          <p:cNvSpPr/>
          <p:nvPr/>
        </p:nvSpPr>
        <p:spPr>
          <a:xfrm>
            <a:off x="1074266" y="998154"/>
            <a:ext cx="6995469" cy="4861692"/>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6000" b="1" dirty="0" smtClean="0">
                <a:solidFill>
                  <a:schemeClr val="tx1"/>
                </a:solidFill>
              </a:rPr>
              <a:t>Project IV:</a:t>
            </a:r>
          </a:p>
          <a:p>
            <a:pPr algn="ctr"/>
            <a:r>
              <a:rPr lang="en-CA" sz="6000" dirty="0" smtClean="0">
                <a:solidFill>
                  <a:schemeClr val="tx1"/>
                </a:solidFill>
              </a:rPr>
              <a:t>Data Logger</a:t>
            </a:r>
            <a:endParaRPr lang="en-CA"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35510" y="165029"/>
            <a:ext cx="3575167" cy="369332"/>
          </a:xfrm>
          <a:prstGeom prst="rect">
            <a:avLst/>
          </a:prstGeom>
          <a:noFill/>
        </p:spPr>
        <p:txBody>
          <a:bodyPr wrap="square" rtlCol="0">
            <a:spAutoFit/>
          </a:bodyPr>
          <a:lstStyle/>
          <a:p>
            <a:r>
              <a:rPr lang="en-US" dirty="0" smtClean="0"/>
              <a:t>P2: Natural </a:t>
            </a:r>
            <a:r>
              <a:rPr lang="en-US" dirty="0" err="1" smtClean="0"/>
              <a:t>Hx</a:t>
            </a:r>
            <a:r>
              <a:rPr lang="en-US" dirty="0" smtClean="0"/>
              <a:t> &amp; Measurement</a:t>
            </a:r>
            <a:endParaRPr lang="en-US" dirty="0"/>
          </a:p>
        </p:txBody>
      </p:sp>
      <p:pic>
        <p:nvPicPr>
          <p:cNvPr id="4" name="Picture 3" descr="Figure 2 Project Linkages and Outcomes_IT_1.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40664"/>
            <a:ext cx="7028688" cy="5376672"/>
          </a:xfrm>
          <a:prstGeom prst="rect">
            <a:avLst/>
          </a:prstGeom>
        </p:spPr>
      </p:pic>
      <p:pic>
        <p:nvPicPr>
          <p:cNvPr id="5" name="Picture 4" descr="Figure 2 Project Linkages and Outcomes_TM_1.psd"/>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1400" y="428625"/>
            <a:ext cx="7050024" cy="5580888"/>
          </a:xfrm>
          <a:prstGeom prst="rect">
            <a:avLst/>
          </a:prstGeom>
        </p:spPr>
      </p:pic>
      <p:pic>
        <p:nvPicPr>
          <p:cNvPr id="6" name="Picture 5" descr="Figure 2 Project Linkages and Outcomes_TM_2.psd"/>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428625"/>
            <a:ext cx="7050024" cy="5580888"/>
          </a:xfrm>
          <a:prstGeom prst="rect">
            <a:avLst/>
          </a:prstGeom>
        </p:spPr>
      </p:pic>
      <p:pic>
        <p:nvPicPr>
          <p:cNvPr id="7" name="Picture 6" descr="Figure 2 Project Linkages and Outcomes_IT_2.psd"/>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8" name="Picture 7" descr="Figure 2 Project Linkages and Outcomes_MT_IT_ITT_2.psd"/>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52475"/>
            <a:ext cx="7028688" cy="5376672"/>
          </a:xfrm>
          <a:prstGeom prst="rect">
            <a:avLst/>
          </a:prstGeom>
        </p:spPr>
      </p:pic>
      <p:pic>
        <p:nvPicPr>
          <p:cNvPr id="9" name="Picture 8" descr="Figure 2 Project Linkages and Outcomes_ITT_1.psd"/>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pic>
        <p:nvPicPr>
          <p:cNvPr id="10" name="Picture 9" descr="Figure 2 Project Linkages and Outcomes_ITT_2.psd"/>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4100" y="736600"/>
            <a:ext cx="7028688" cy="5376672"/>
          </a:xfrm>
          <a:prstGeom prst="rect">
            <a:avLst/>
          </a:prstGeom>
        </p:spPr>
      </p:pic>
      <p:sp>
        <p:nvSpPr>
          <p:cNvPr id="11" name="Rectangle 10"/>
          <p:cNvSpPr/>
          <p:nvPr/>
        </p:nvSpPr>
        <p:spPr>
          <a:xfrm>
            <a:off x="4016336" y="1860014"/>
            <a:ext cx="1111328" cy="525935"/>
          </a:xfrm>
          <a:prstGeom prst="rect">
            <a:avLst/>
          </a:prstGeom>
          <a:solidFill>
            <a:schemeClr val="bg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 </a:t>
            </a:r>
          </a:p>
          <a:p>
            <a:pPr algn="ctr"/>
            <a:r>
              <a:rPr lang="en-CA" sz="900" dirty="0" smtClean="0">
                <a:solidFill>
                  <a:schemeClr val="tx1"/>
                </a:solidFill>
              </a:rPr>
              <a:t>Evaluating Needs</a:t>
            </a:r>
          </a:p>
          <a:p>
            <a:pPr algn="ctr"/>
            <a:r>
              <a:rPr lang="en-CA" sz="900" dirty="0" smtClean="0">
                <a:solidFill>
                  <a:schemeClr val="tx1"/>
                </a:solidFill>
              </a:rPr>
              <a:t> &amp; Experiences</a:t>
            </a:r>
            <a:endParaRPr lang="en-CA" sz="900" dirty="0">
              <a:solidFill>
                <a:schemeClr val="tx1"/>
              </a:solidFill>
            </a:endParaRPr>
          </a:p>
        </p:txBody>
      </p:sp>
      <p:sp>
        <p:nvSpPr>
          <p:cNvPr id="12" name="Rectangle 11"/>
          <p:cNvSpPr/>
          <p:nvPr/>
        </p:nvSpPr>
        <p:spPr>
          <a:xfrm>
            <a:off x="2553007" y="2180706"/>
            <a:ext cx="962189" cy="590074"/>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a:t>
            </a:r>
          </a:p>
          <a:p>
            <a:pPr algn="ctr"/>
            <a:r>
              <a:rPr lang="en-CA" sz="900" dirty="0" smtClean="0">
                <a:solidFill>
                  <a:schemeClr val="tx1"/>
                </a:solidFill>
              </a:rPr>
              <a:t>Measurement of</a:t>
            </a:r>
          </a:p>
          <a:p>
            <a:pPr algn="ctr"/>
            <a:r>
              <a:rPr lang="en-CA" sz="900" dirty="0" smtClean="0">
                <a:solidFill>
                  <a:schemeClr val="tx1"/>
                </a:solidFill>
              </a:rPr>
              <a:t>Mobility</a:t>
            </a:r>
          </a:p>
          <a:p>
            <a:pPr algn="ctr"/>
            <a:r>
              <a:rPr lang="en-CA" sz="900" dirty="0" smtClean="0">
                <a:solidFill>
                  <a:schemeClr val="tx1"/>
                </a:solidFill>
              </a:rPr>
              <a:t>Outcomes</a:t>
            </a:r>
            <a:endParaRPr lang="en-CA" sz="900" dirty="0">
              <a:solidFill>
                <a:schemeClr val="tx1"/>
              </a:solidFill>
            </a:endParaRPr>
          </a:p>
        </p:txBody>
      </p:sp>
      <p:sp>
        <p:nvSpPr>
          <p:cNvPr id="13" name="Rectangle 12"/>
          <p:cNvSpPr/>
          <p:nvPr/>
        </p:nvSpPr>
        <p:spPr>
          <a:xfrm>
            <a:off x="3769402" y="4449673"/>
            <a:ext cx="1605197" cy="578779"/>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V:</a:t>
            </a:r>
          </a:p>
          <a:p>
            <a:pPr algn="ctr"/>
            <a:r>
              <a:rPr lang="en-CA" sz="900" dirty="0" smtClean="0">
                <a:solidFill>
                  <a:schemeClr val="tx1"/>
                </a:solidFill>
              </a:rPr>
              <a:t>Wheelchair Skills Program</a:t>
            </a:r>
          </a:p>
          <a:p>
            <a:pPr algn="ctr"/>
            <a:r>
              <a:rPr lang="en-CA" sz="900" dirty="0" smtClean="0">
                <a:solidFill>
                  <a:schemeClr val="tx1"/>
                </a:solidFill>
              </a:rPr>
              <a:t>For Powered Mobility</a:t>
            </a:r>
            <a:endParaRPr lang="en-CA" sz="900" dirty="0">
              <a:solidFill>
                <a:schemeClr val="tx1"/>
              </a:solidFill>
            </a:endParaRPr>
          </a:p>
        </p:txBody>
      </p:sp>
      <p:sp>
        <p:nvSpPr>
          <p:cNvPr id="14" name="Rectangle 13"/>
          <p:cNvSpPr/>
          <p:nvPr/>
        </p:nvSpPr>
        <p:spPr>
          <a:xfrm>
            <a:off x="4050869" y="2870336"/>
            <a:ext cx="1042262" cy="5290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IV:</a:t>
            </a:r>
          </a:p>
          <a:p>
            <a:pPr algn="ctr"/>
            <a:r>
              <a:rPr lang="en-CA" sz="900" dirty="0" smtClean="0">
                <a:solidFill>
                  <a:schemeClr val="tx1"/>
                </a:solidFill>
              </a:rPr>
              <a:t>Data Logger</a:t>
            </a:r>
            <a:endParaRPr lang="en-CA" sz="900" dirty="0">
              <a:solidFill>
                <a:schemeClr val="tx1"/>
              </a:solidFill>
            </a:endParaRPr>
          </a:p>
        </p:txBody>
      </p:sp>
      <p:sp>
        <p:nvSpPr>
          <p:cNvPr id="15" name="Rectangle 14"/>
          <p:cNvSpPr/>
          <p:nvPr/>
        </p:nvSpPr>
        <p:spPr>
          <a:xfrm>
            <a:off x="5630461" y="2219189"/>
            <a:ext cx="925251" cy="500280"/>
          </a:xfrm>
          <a:prstGeom prst="rect">
            <a:avLst/>
          </a:prstGeom>
          <a:solidFill>
            <a:srgbClr val="CB9E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900" b="1" dirty="0" smtClean="0">
                <a:solidFill>
                  <a:schemeClr val="tx1"/>
                </a:solidFill>
              </a:rPr>
              <a:t>Project III:</a:t>
            </a:r>
          </a:p>
          <a:p>
            <a:pPr algn="ctr"/>
            <a:r>
              <a:rPr lang="en-CA" sz="900" dirty="0" smtClean="0">
                <a:solidFill>
                  <a:schemeClr val="tx1"/>
                </a:solidFill>
              </a:rPr>
              <a:t>Wheelchair</a:t>
            </a:r>
          </a:p>
          <a:p>
            <a:pPr algn="ctr"/>
            <a:r>
              <a:rPr lang="en-CA" sz="900" dirty="0" smtClean="0">
                <a:solidFill>
                  <a:schemeClr val="tx1"/>
                </a:solidFill>
              </a:rPr>
              <a:t>Innovation</a:t>
            </a:r>
            <a:endParaRPr lang="en-CA" sz="900" dirty="0">
              <a:solidFill>
                <a:schemeClr val="tx1"/>
              </a:solidFill>
            </a:endParaRPr>
          </a:p>
        </p:txBody>
      </p:sp>
      <p:sp>
        <p:nvSpPr>
          <p:cNvPr id="3" name="Rectangle 2"/>
          <p:cNvSpPr/>
          <p:nvPr/>
        </p:nvSpPr>
        <p:spPr>
          <a:xfrm>
            <a:off x="628630" y="931609"/>
            <a:ext cx="7886740" cy="4994782"/>
          </a:xfrm>
          <a:prstGeom prst="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sz="6000" b="1" dirty="0" smtClean="0">
                <a:solidFill>
                  <a:schemeClr val="tx1"/>
                </a:solidFill>
              </a:rPr>
              <a:t>Project V:</a:t>
            </a:r>
          </a:p>
          <a:p>
            <a:pPr algn="ctr"/>
            <a:r>
              <a:rPr lang="en-CA" sz="6000" dirty="0" smtClean="0">
                <a:solidFill>
                  <a:schemeClr val="tx1"/>
                </a:solidFill>
              </a:rPr>
              <a:t>Wheelchair Skills Program</a:t>
            </a:r>
          </a:p>
          <a:p>
            <a:pPr algn="ctr"/>
            <a:r>
              <a:rPr lang="en-CA" sz="6000" dirty="0" smtClean="0">
                <a:solidFill>
                  <a:schemeClr val="tx1"/>
                </a:solidFill>
              </a:rPr>
              <a:t>For Powered Mobility</a:t>
            </a:r>
            <a:endParaRPr lang="en-CA" sz="6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07663"/>
          </a:xfrm>
        </p:spPr>
        <p:txBody>
          <a:bodyPr>
            <a:normAutofit/>
          </a:bodyPr>
          <a:lstStyle/>
          <a:p>
            <a:r>
              <a:rPr lang="en-US" sz="3600" b="1" dirty="0">
                <a:solidFill>
                  <a:srgbClr val="263B86"/>
                </a:solidFill>
              </a:rPr>
              <a:t>P</a:t>
            </a:r>
            <a:r>
              <a:rPr lang="en-US" sz="3600" b="1" dirty="0" smtClean="0">
                <a:solidFill>
                  <a:srgbClr val="263B86"/>
                </a:solidFill>
              </a:rPr>
              <a:t>urpose</a:t>
            </a:r>
            <a:endParaRPr lang="en-US" sz="3600" b="1" dirty="0">
              <a:solidFill>
                <a:srgbClr val="263B86"/>
              </a:solidFill>
            </a:endParaRPr>
          </a:p>
        </p:txBody>
      </p:sp>
      <p:sp>
        <p:nvSpPr>
          <p:cNvPr id="3" name="Content Placeholder 2"/>
          <p:cNvSpPr>
            <a:spLocks noGrp="1"/>
          </p:cNvSpPr>
          <p:nvPr>
            <p:ph idx="1"/>
          </p:nvPr>
        </p:nvSpPr>
        <p:spPr>
          <a:xfrm>
            <a:off x="1043492" y="1996706"/>
            <a:ext cx="6777317" cy="3508977"/>
          </a:xfrm>
        </p:spPr>
        <p:txBody>
          <a:bodyPr>
            <a:noAutofit/>
          </a:bodyPr>
          <a:lstStyle/>
          <a:p>
            <a:pPr marL="68580" indent="0">
              <a:buNone/>
            </a:pPr>
            <a:r>
              <a:rPr lang="en-US" b="1" u="sng" dirty="0"/>
              <a:t>Objective # </a:t>
            </a:r>
            <a:r>
              <a:rPr lang="en-US" b="1" u="sng" dirty="0" smtClean="0"/>
              <a:t>1</a:t>
            </a:r>
            <a:r>
              <a:rPr lang="en-US" b="1" dirty="0" smtClean="0"/>
              <a:t>: </a:t>
            </a:r>
            <a:r>
              <a:rPr lang="en-US" dirty="0"/>
              <a:t>To assess the </a:t>
            </a:r>
            <a:r>
              <a:rPr lang="en-US" dirty="0" smtClean="0"/>
              <a:t>reliability and validity </a:t>
            </a:r>
            <a:r>
              <a:rPr lang="en-US" dirty="0"/>
              <a:t>of a </a:t>
            </a:r>
            <a:r>
              <a:rPr lang="en-US" i="1" dirty="0"/>
              <a:t>Power Wheelchair Outcomes Tool Kit</a:t>
            </a:r>
            <a:r>
              <a:rPr lang="en-US" dirty="0"/>
              <a:t>.</a:t>
            </a:r>
          </a:p>
          <a:p>
            <a:pPr marL="68580" indent="0">
              <a:buNone/>
            </a:pPr>
            <a:endParaRPr lang="en-US" b="1" u="sng" dirty="0"/>
          </a:p>
          <a:p>
            <a:pPr marL="68580" indent="0">
              <a:buNone/>
            </a:pPr>
            <a:r>
              <a:rPr lang="en-US" sz="2400" b="1" u="sng" dirty="0" smtClean="0"/>
              <a:t>Objective # 2</a:t>
            </a:r>
            <a:r>
              <a:rPr lang="en-US" sz="2400" b="1" dirty="0" smtClean="0"/>
              <a:t>: </a:t>
            </a:r>
            <a:r>
              <a:rPr lang="en-US" sz="2400" dirty="0" smtClean="0"/>
              <a:t>To describe the natural history of power wheelchair use over a 2 year period in </a:t>
            </a:r>
            <a:r>
              <a:rPr lang="en-US" sz="2400" i="1" dirty="0" smtClean="0"/>
              <a:t>older adults </a:t>
            </a:r>
            <a:r>
              <a:rPr lang="en-US" sz="2400" dirty="0" smtClean="0"/>
              <a:t>who use a power wheelchair and their </a:t>
            </a:r>
            <a:r>
              <a:rPr lang="en-US" sz="2400" i="1" dirty="0" smtClean="0"/>
              <a:t>caregivers</a:t>
            </a:r>
            <a:r>
              <a:rPr lang="en-US" sz="2400" dirty="0" smtClean="0"/>
              <a:t>.</a:t>
            </a:r>
          </a:p>
          <a:p>
            <a:pPr marL="68580" indent="0">
              <a:buNone/>
            </a:pPr>
            <a:endParaRPr lang="en-US" sz="1800" dirty="0"/>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406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1125"/>
            <a:ext cx="8229600" cy="990600"/>
          </a:xfrm>
        </p:spPr>
        <p:txBody>
          <a:bodyPr>
            <a:normAutofit fontScale="90000"/>
          </a:bodyPr>
          <a:lstStyle/>
          <a:p>
            <a:pPr algn="ctr"/>
            <a:r>
              <a:rPr lang="en-US" b="1" dirty="0" smtClean="0">
                <a:solidFill>
                  <a:srgbClr val="263B86"/>
                </a:solidFill>
              </a:rPr>
              <a:t>METHODS</a:t>
            </a:r>
            <a:br>
              <a:rPr lang="en-US" b="1" dirty="0" smtClean="0">
                <a:solidFill>
                  <a:srgbClr val="263B86"/>
                </a:solidFill>
              </a:rPr>
            </a:br>
            <a:r>
              <a:rPr lang="en-US" b="1" dirty="0">
                <a:solidFill>
                  <a:srgbClr val="263B86"/>
                </a:solidFill>
              </a:rPr>
              <a:t/>
            </a:r>
            <a:br>
              <a:rPr lang="en-US" b="1" dirty="0">
                <a:solidFill>
                  <a:srgbClr val="263B86"/>
                </a:solidFill>
              </a:rPr>
            </a:br>
            <a:endParaRPr lang="en-US" b="1" dirty="0">
              <a:solidFill>
                <a:srgbClr val="263B86"/>
              </a:solidFill>
            </a:endParaRPr>
          </a:p>
        </p:txBody>
      </p:sp>
      <p:sp>
        <p:nvSpPr>
          <p:cNvPr id="4" name="TextBox 3"/>
          <p:cNvSpPr txBox="1"/>
          <p:nvPr/>
        </p:nvSpPr>
        <p:spPr>
          <a:xfrm>
            <a:off x="683568" y="3156590"/>
            <a:ext cx="7848872" cy="461665"/>
          </a:xfrm>
          <a:prstGeom prst="rect">
            <a:avLst/>
          </a:prstGeom>
          <a:noFill/>
        </p:spPr>
        <p:txBody>
          <a:bodyPr wrap="square" rtlCol="0">
            <a:spAutoFit/>
          </a:bodyPr>
          <a:lstStyle/>
          <a:p>
            <a:pPr algn="ctr"/>
            <a:r>
              <a:rPr lang="en-CA" sz="2400" dirty="0"/>
              <a:t>M</a:t>
            </a:r>
            <a:r>
              <a:rPr lang="en-CA" sz="2400" dirty="0" smtClean="0"/>
              <a:t>ulti-site, Multi-cohort, 2 </a:t>
            </a:r>
            <a:r>
              <a:rPr lang="en-CA" sz="2400" dirty="0"/>
              <a:t>Year L</a:t>
            </a:r>
            <a:r>
              <a:rPr lang="en-CA" sz="2400" dirty="0" smtClean="0"/>
              <a:t>ongitudinal </a:t>
            </a:r>
            <a:r>
              <a:rPr lang="en-CA" sz="2400" dirty="0"/>
              <a:t>S</a:t>
            </a:r>
            <a:r>
              <a:rPr lang="en-CA" sz="2400" dirty="0" smtClean="0"/>
              <a:t>tudy </a:t>
            </a:r>
            <a:endParaRPr lang="en-CA" sz="2400" dirty="0"/>
          </a:p>
        </p:txBody>
      </p:sp>
      <p:sp>
        <p:nvSpPr>
          <p:cNvPr id="5" name="TextBox 4"/>
          <p:cNvSpPr txBox="1"/>
          <p:nvPr/>
        </p:nvSpPr>
        <p:spPr>
          <a:xfrm>
            <a:off x="4644339" y="141990"/>
            <a:ext cx="3586063" cy="369332"/>
          </a:xfrm>
          <a:prstGeom prst="rect">
            <a:avLst/>
          </a:prstGeom>
          <a:noFill/>
        </p:spPr>
        <p:txBody>
          <a:bodyPr wrap="none" rtlCol="0">
            <a:spAutoFit/>
          </a:bodyPr>
          <a:lstStyle/>
          <a:p>
            <a:r>
              <a:rPr lang="en-US" dirty="0" smtClean="0"/>
              <a:t>P2: Natural </a:t>
            </a:r>
            <a:r>
              <a:rPr lang="en-US" dirty="0" err="1" smtClean="0"/>
              <a:t>Hx</a:t>
            </a:r>
            <a:r>
              <a:rPr lang="en-US" dirty="0" smtClean="0"/>
              <a:t> &amp; Measurement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999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4942</TotalTime>
  <Words>2553</Words>
  <Application>Microsoft Macintosh PowerPoint</Application>
  <PresentationFormat>On-screen Show (4:3)</PresentationFormat>
  <Paragraphs>508</Paragraphs>
  <Slides>34</Slides>
  <Notes>11</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Austin</vt:lpstr>
      <vt:lpstr>Project 2:  The Natural History and Measurement of Power Mobility Among Older Adults </vt:lpstr>
      <vt:lpstr>Team members</vt:lpstr>
      <vt:lpstr>Slide 3</vt:lpstr>
      <vt:lpstr>Slide 4</vt:lpstr>
      <vt:lpstr>Slide 5</vt:lpstr>
      <vt:lpstr>Slide 6</vt:lpstr>
      <vt:lpstr>Slide 7</vt:lpstr>
      <vt:lpstr>Purpose</vt:lpstr>
      <vt:lpstr>METHODS  </vt:lpstr>
      <vt:lpstr>Sites</vt:lpstr>
      <vt:lpstr>Slide 11</vt:lpstr>
      <vt:lpstr>Procedure</vt:lpstr>
      <vt:lpstr> What do we measure?</vt:lpstr>
      <vt:lpstr>Power Wheelchair Outcomes Tool Kit</vt:lpstr>
      <vt:lpstr>RESULTS  </vt:lpstr>
      <vt:lpstr>Current Quantitative Data Collection Status</vt:lpstr>
      <vt:lpstr>Current Qualitative Data  Collection Status</vt:lpstr>
      <vt:lpstr>Objective 1: Reliability and Validity of the Tool Kit.</vt:lpstr>
      <vt:lpstr>Power Wheelchair Outcomes Tool Kit</vt:lpstr>
      <vt:lpstr>WST-P </vt:lpstr>
      <vt:lpstr>Power Wheelchair Outcomes Tool Kit</vt:lpstr>
      <vt:lpstr>WheelCon-P </vt:lpstr>
      <vt:lpstr>Power Wheelchair Outcomes Tool Kit</vt:lpstr>
      <vt:lpstr>Upcoming Publications</vt:lpstr>
      <vt:lpstr>Objective 2: To describe the natural history of power wheelchair use over a 2 year period in older adults who use a power wheelchair and their caregivers. </vt:lpstr>
      <vt:lpstr>Participant Demographics</vt:lpstr>
      <vt:lpstr>Experienced PWUs are More Confident than New PWUs</vt:lpstr>
      <vt:lpstr>Participation is Greater in Experienced PWUs</vt:lpstr>
      <vt:lpstr>Wheelchair Skill Capacity Improves Over Time for New PWUs</vt:lpstr>
      <vt:lpstr>Subjective Wheelchair Skill Capacity is Higher for New PWUs</vt:lpstr>
      <vt:lpstr>Experienced PWUs Travel to Farther Life Spaces</vt:lpstr>
      <vt:lpstr>CATOM Graph…</vt:lpstr>
      <vt:lpstr>Discussion</vt:lpstr>
      <vt:lpstr>Acknowledgement</vt:lpstr>
    </vt:vector>
  </TitlesOfParts>
  <Company>U of Montreal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2: The natural history and measurement of power mobility among older adults</dc:title>
  <dc:creator>Paula Rushton</dc:creator>
  <cp:lastModifiedBy>Kristen Eng</cp:lastModifiedBy>
  <cp:revision>105</cp:revision>
  <dcterms:created xsi:type="dcterms:W3CDTF">2014-06-09T17:47:54Z</dcterms:created>
  <dcterms:modified xsi:type="dcterms:W3CDTF">2014-06-09T18:54:33Z</dcterms:modified>
</cp:coreProperties>
</file>